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2" r:id="rId3"/>
    <p:sldId id="389" r:id="rId4"/>
    <p:sldId id="406" r:id="rId5"/>
    <p:sldId id="395" r:id="rId6"/>
    <p:sldId id="405" r:id="rId7"/>
    <p:sldId id="397" r:id="rId8"/>
    <p:sldId id="398" r:id="rId9"/>
    <p:sldId id="408" r:id="rId10"/>
    <p:sldId id="393" r:id="rId11"/>
    <p:sldId id="409" r:id="rId12"/>
    <p:sldId id="404" r:id="rId13"/>
    <p:sldId id="401" r:id="rId14"/>
    <p:sldId id="402" r:id="rId15"/>
    <p:sldId id="403" r:id="rId16"/>
    <p:sldId id="399" r:id="rId17"/>
    <p:sldId id="400" r:id="rId18"/>
    <p:sldId id="410" r:id="rId19"/>
  </p:sldIdLst>
  <p:sldSz cx="9906000" cy="6858000" type="A4"/>
  <p:notesSz cx="6797675" cy="9928225"/>
  <p:custDataLst>
    <p:tags r:id="rId22"/>
  </p:custDataLst>
  <p:defaultTextStyle>
    <a:defPPr>
      <a:defRPr lang="ru-RU"/>
    </a:defPPr>
    <a:lvl1pPr marL="0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CD2"/>
    <a:srgbClr val="50727C"/>
    <a:srgbClr val="B5C9CF"/>
    <a:srgbClr val="054A60"/>
    <a:srgbClr val="DAE3E6"/>
    <a:srgbClr val="F4F7F3"/>
    <a:srgbClr val="003272"/>
    <a:srgbClr val="A6BEC6"/>
    <a:srgbClr val="9EAAAE"/>
    <a:srgbClr val="82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88488" autoAdjust="0"/>
  </p:normalViewPr>
  <p:slideViewPr>
    <p:cSldViewPr snapToGrid="0" snapToObjects="1">
      <p:cViewPr varScale="1">
        <p:scale>
          <a:sx n="77" d="100"/>
          <a:sy n="77" d="100"/>
        </p:scale>
        <p:origin x="1728" y="101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2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B5A86-39AC-4973-9F76-D050E0B7BB1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6BE51217-C871-4961-9C78-A67234E2DF46}">
      <dgm:prSet phldrT="[Текст]" custT="1"/>
      <dgm:spPr>
        <a:solidFill>
          <a:srgbClr val="DAE3E6"/>
        </a:solidFill>
      </dgm:spPr>
      <dgm:t>
        <a:bodyPr/>
        <a:lstStyle/>
        <a:p>
          <a:pPr algn="l"/>
          <a:r>
            <a:rPr lang="ru-RU" sz="1600" b="1" i="0" dirty="0" smtClean="0">
              <a:solidFill>
                <a:schemeClr val="tx1"/>
              </a:solidFill>
            </a:rPr>
            <a:t>Международная электротехническая комиссия</a:t>
          </a:r>
          <a:r>
            <a:rPr lang="en-US" sz="1600" b="1" i="0" dirty="0" smtClean="0">
              <a:solidFill>
                <a:schemeClr val="tx1"/>
              </a:solidFill>
            </a:rPr>
            <a:t>, </a:t>
          </a:r>
          <a:r>
            <a:rPr lang="ru-RU" sz="1600" b="1" i="0" dirty="0" smtClean="0">
              <a:solidFill>
                <a:schemeClr val="tx1"/>
              </a:solidFill>
            </a:rPr>
            <a:t>МЭК </a:t>
          </a:r>
          <a:r>
            <a:rPr lang="ru-RU" sz="1600" b="0" i="0" dirty="0" smtClean="0">
              <a:solidFill>
                <a:schemeClr val="tx1"/>
              </a:solidFill>
            </a:rPr>
            <a:t>(</a:t>
          </a:r>
          <a:r>
            <a:rPr lang="en-US" sz="1600" b="0" i="0" dirty="0" smtClean="0">
              <a:solidFill>
                <a:schemeClr val="tx1"/>
              </a:solidFill>
            </a:rPr>
            <a:t>International Electrotechnical Commission – IEC)</a:t>
          </a:r>
          <a:endParaRPr lang="ru-RU" sz="1600" dirty="0">
            <a:solidFill>
              <a:schemeClr val="tx1"/>
            </a:solidFill>
          </a:endParaRPr>
        </a:p>
      </dgm:t>
    </dgm:pt>
    <dgm:pt modelId="{8B5274A6-FC77-4962-A2F1-882BEBE86D54}" type="parTrans" cxnId="{D48142EC-9B4F-466A-95A5-E7497819DE1E}">
      <dgm:prSet/>
      <dgm:spPr/>
      <dgm:t>
        <a:bodyPr/>
        <a:lstStyle/>
        <a:p>
          <a:endParaRPr lang="ru-RU"/>
        </a:p>
      </dgm:t>
    </dgm:pt>
    <dgm:pt modelId="{7BBA599C-E18B-42AB-A20D-2E00070D58BE}" type="sibTrans" cxnId="{D48142EC-9B4F-466A-95A5-E7497819DE1E}">
      <dgm:prSet/>
      <dgm:spPr/>
      <dgm:t>
        <a:bodyPr/>
        <a:lstStyle/>
        <a:p>
          <a:endParaRPr lang="ru-RU"/>
        </a:p>
      </dgm:t>
    </dgm:pt>
    <dgm:pt modelId="{B22FDA4D-2101-4E93-975D-79529F964ACA}">
      <dgm:prSet phldrT="[Текст]" custT="1"/>
      <dgm:spPr>
        <a:solidFill>
          <a:srgbClr val="DAE3E6"/>
        </a:solidFill>
      </dgm:spPr>
      <dgm:t>
        <a:bodyPr/>
        <a:lstStyle/>
        <a:p>
          <a:pPr algn="l"/>
          <a:r>
            <a:rPr lang="ru-RU" sz="1600" b="1" i="0" dirty="0" smtClean="0">
              <a:solidFill>
                <a:schemeClr val="tx1"/>
              </a:solidFill>
            </a:rPr>
            <a:t>Международная организация по стандартизации</a:t>
          </a:r>
          <a:r>
            <a:rPr lang="en-US" sz="1600" b="1" i="0" dirty="0" smtClean="0">
              <a:solidFill>
                <a:schemeClr val="tx1"/>
              </a:solidFill>
            </a:rPr>
            <a:t>, </a:t>
          </a:r>
          <a:r>
            <a:rPr lang="ru-RU" sz="1600" b="1" i="0" dirty="0" smtClean="0">
              <a:solidFill>
                <a:schemeClr val="tx1"/>
              </a:solidFill>
            </a:rPr>
            <a:t>ИСО </a:t>
          </a:r>
          <a:r>
            <a:rPr lang="ru-RU" sz="1600" b="0" i="0" dirty="0" smtClean="0">
              <a:solidFill>
                <a:schemeClr val="tx1"/>
              </a:solidFill>
            </a:rPr>
            <a:t>(</a:t>
          </a:r>
          <a:r>
            <a:rPr lang="en-US" sz="1600" b="0" i="0" dirty="0" smtClean="0">
              <a:solidFill>
                <a:schemeClr val="tx1"/>
              </a:solidFill>
            </a:rPr>
            <a:t>International Organization for Standardization, ISO)</a:t>
          </a:r>
          <a:endParaRPr lang="ru-RU" sz="1600" b="0" i="0" dirty="0" smtClean="0">
            <a:solidFill>
              <a:schemeClr val="tx1"/>
            </a:solidFill>
          </a:endParaRPr>
        </a:p>
      </dgm:t>
    </dgm:pt>
    <dgm:pt modelId="{C73E1FE0-A32F-46D2-A809-88B91166CB0A}" type="parTrans" cxnId="{CC881DDC-5668-4688-AA12-A6E311EA8187}">
      <dgm:prSet/>
      <dgm:spPr/>
      <dgm:t>
        <a:bodyPr/>
        <a:lstStyle/>
        <a:p>
          <a:endParaRPr lang="ru-RU"/>
        </a:p>
      </dgm:t>
    </dgm:pt>
    <dgm:pt modelId="{887CB83F-F393-4697-B600-910C5D1AD6D4}" type="sibTrans" cxnId="{CC881DDC-5668-4688-AA12-A6E311EA8187}">
      <dgm:prSet/>
      <dgm:spPr/>
      <dgm:t>
        <a:bodyPr/>
        <a:lstStyle/>
        <a:p>
          <a:endParaRPr lang="ru-RU"/>
        </a:p>
      </dgm:t>
    </dgm:pt>
    <dgm:pt modelId="{7ED617C0-6E13-4A13-A40D-6CE14A73B42F}">
      <dgm:prSet phldrT="[Текст]" custT="1"/>
      <dgm:spPr>
        <a:solidFill>
          <a:srgbClr val="DAE3E6"/>
        </a:solidFill>
      </dgm:spPr>
      <dgm:t>
        <a:bodyPr/>
        <a:lstStyle/>
        <a:p>
          <a:pPr algn="l"/>
          <a:r>
            <a:rPr lang="ru-RU" sz="1600" b="1" i="0" dirty="0" smtClean="0">
              <a:solidFill>
                <a:schemeClr val="tx1"/>
              </a:solidFill>
            </a:rPr>
            <a:t>Национальные органы стандартизации:</a:t>
          </a:r>
        </a:p>
        <a:p>
          <a:pPr algn="l"/>
          <a:r>
            <a:rPr lang="ru-RU" sz="1600" b="0" i="0" dirty="0" smtClean="0">
              <a:solidFill>
                <a:schemeClr val="tx1"/>
              </a:solidFill>
            </a:rPr>
            <a:t>Венгрия - </a:t>
          </a:r>
          <a:r>
            <a:rPr lang="en-US" sz="1600" b="0" i="0" dirty="0" smtClean="0">
              <a:solidFill>
                <a:schemeClr val="tx1"/>
              </a:solidFill>
            </a:rPr>
            <a:t>MSZT</a:t>
          </a:r>
          <a:r>
            <a:rPr lang="ru-RU" sz="1600" b="0" i="0" dirty="0" smtClean="0">
              <a:solidFill>
                <a:schemeClr val="tx1"/>
              </a:solidFill>
            </a:rPr>
            <a:t>; Финляндия - </a:t>
          </a:r>
          <a:r>
            <a:rPr lang="en-US" sz="1600" b="0" i="0" dirty="0" smtClean="0">
              <a:solidFill>
                <a:schemeClr val="tx1"/>
              </a:solidFill>
            </a:rPr>
            <a:t>SFS</a:t>
          </a:r>
          <a:r>
            <a:rPr lang="ru-RU" sz="1600" b="0" i="0" dirty="0" smtClean="0">
              <a:solidFill>
                <a:schemeClr val="tx1"/>
              </a:solidFill>
            </a:rPr>
            <a:t>, Германия – </a:t>
          </a:r>
          <a:r>
            <a:rPr lang="de-DE" sz="1600" b="0" i="0" dirty="0" smtClean="0">
              <a:solidFill>
                <a:schemeClr val="tx1"/>
              </a:solidFill>
            </a:rPr>
            <a:t>DIN, </a:t>
          </a:r>
          <a:endParaRPr lang="ru-RU" sz="1600" b="0" i="0" dirty="0" smtClean="0">
            <a:solidFill>
              <a:schemeClr val="tx1"/>
            </a:solidFill>
          </a:endParaRPr>
        </a:p>
        <a:p>
          <a:pPr algn="l"/>
          <a:r>
            <a:rPr lang="ru-RU" sz="1600" b="0" i="0" dirty="0" smtClean="0">
              <a:solidFill>
                <a:schemeClr val="tx1"/>
              </a:solidFill>
            </a:rPr>
            <a:t>Франция  - </a:t>
          </a:r>
          <a:r>
            <a:rPr lang="en-US" sz="1600" b="0" i="0" dirty="0" smtClean="0">
              <a:solidFill>
                <a:schemeClr val="tx1"/>
              </a:solidFill>
            </a:rPr>
            <a:t>AFNOR</a:t>
          </a:r>
          <a:r>
            <a:rPr lang="ru-RU" sz="1600" b="0" i="0" dirty="0" smtClean="0">
              <a:solidFill>
                <a:schemeClr val="tx1"/>
              </a:solidFill>
            </a:rPr>
            <a:t> и т.д.</a:t>
          </a:r>
          <a:endParaRPr lang="ru-RU" sz="1600" b="0" i="0" dirty="0">
            <a:solidFill>
              <a:schemeClr val="tx1"/>
            </a:solidFill>
          </a:endParaRPr>
        </a:p>
      </dgm:t>
    </dgm:pt>
    <dgm:pt modelId="{622E86E8-AABF-4713-86B4-B4B716106B09}" type="parTrans" cxnId="{6929C243-056F-4932-93D9-42930CB2F4E4}">
      <dgm:prSet/>
      <dgm:spPr/>
      <dgm:t>
        <a:bodyPr/>
        <a:lstStyle/>
        <a:p>
          <a:endParaRPr lang="ru-RU"/>
        </a:p>
      </dgm:t>
    </dgm:pt>
    <dgm:pt modelId="{07B6CDCE-D1FF-4E92-9F67-320B36267595}" type="sibTrans" cxnId="{6929C243-056F-4932-93D9-42930CB2F4E4}">
      <dgm:prSet/>
      <dgm:spPr/>
      <dgm:t>
        <a:bodyPr/>
        <a:lstStyle/>
        <a:p>
          <a:endParaRPr lang="ru-RU"/>
        </a:p>
      </dgm:t>
    </dgm:pt>
    <dgm:pt modelId="{BED16470-71FF-4AFD-866D-BA16FA5BA9DD}">
      <dgm:prSet custT="1"/>
      <dgm:spPr>
        <a:solidFill>
          <a:srgbClr val="DAE3E6"/>
        </a:solidFill>
      </dgm:spPr>
      <dgm:t>
        <a:bodyPr/>
        <a:lstStyle/>
        <a:p>
          <a:pPr algn="l"/>
          <a:r>
            <a:rPr lang="ru-RU" sz="1600" b="1" i="0" dirty="0" smtClean="0">
              <a:solidFill>
                <a:schemeClr val="tx1"/>
              </a:solidFill>
            </a:rPr>
            <a:t>Институт инженеров электротехники и электроники , IEEE</a:t>
          </a:r>
        </a:p>
        <a:p>
          <a:pPr algn="l"/>
          <a:r>
            <a:rPr lang="ru-RU" sz="1600" b="0" i="0" dirty="0" smtClean="0">
              <a:solidFill>
                <a:schemeClr val="tx1"/>
              </a:solidFill>
            </a:rPr>
            <a:t>(</a:t>
          </a:r>
          <a:r>
            <a:rPr lang="en-US" sz="1600" b="0" i="0" dirty="0" smtClean="0">
              <a:solidFill>
                <a:schemeClr val="tx1"/>
              </a:solidFill>
            </a:rPr>
            <a:t>Institute of Electrical and Electronics Engineers</a:t>
          </a:r>
          <a:r>
            <a:rPr lang="ru-RU" sz="1600" b="0" i="0" dirty="0" smtClean="0">
              <a:solidFill>
                <a:schemeClr val="tx1"/>
              </a:solidFill>
            </a:rPr>
            <a:t>)</a:t>
          </a:r>
          <a:endParaRPr lang="de-DE" sz="1600" b="0" i="0" dirty="0" smtClean="0">
            <a:solidFill>
              <a:schemeClr val="tx1"/>
            </a:solidFill>
          </a:endParaRPr>
        </a:p>
      </dgm:t>
    </dgm:pt>
    <dgm:pt modelId="{63A99502-B512-4382-84D9-393E67D52368}" type="parTrans" cxnId="{014D04A4-1B05-4725-A3B6-6CD868EC839C}">
      <dgm:prSet/>
      <dgm:spPr/>
      <dgm:t>
        <a:bodyPr/>
        <a:lstStyle/>
        <a:p>
          <a:endParaRPr lang="de-DE"/>
        </a:p>
      </dgm:t>
    </dgm:pt>
    <dgm:pt modelId="{8994BB6F-EBE4-4BFE-A2A0-4266D89379D7}" type="sibTrans" cxnId="{014D04A4-1B05-4725-A3B6-6CD868EC839C}">
      <dgm:prSet/>
      <dgm:spPr/>
      <dgm:t>
        <a:bodyPr/>
        <a:lstStyle/>
        <a:p>
          <a:endParaRPr lang="de-DE"/>
        </a:p>
      </dgm:t>
    </dgm:pt>
    <dgm:pt modelId="{6E587F2A-BB36-43CF-935A-35BE27379B63}" type="pres">
      <dgm:prSet presAssocID="{3E7B5A86-39AC-4973-9F76-D050E0B7BB13}" presName="linearFlow" presStyleCnt="0">
        <dgm:presLayoutVars>
          <dgm:dir/>
          <dgm:resizeHandles val="exact"/>
        </dgm:presLayoutVars>
      </dgm:prSet>
      <dgm:spPr/>
    </dgm:pt>
    <dgm:pt modelId="{CC728CC5-7BB1-452A-BACE-347B022FED38}" type="pres">
      <dgm:prSet presAssocID="{6BE51217-C871-4961-9C78-A67234E2DF46}" presName="composite" presStyleCnt="0"/>
      <dgm:spPr/>
    </dgm:pt>
    <dgm:pt modelId="{5CB5BECF-C7E5-40F2-B055-5C0D71FB6BA4}" type="pres">
      <dgm:prSet presAssocID="{6BE51217-C871-4961-9C78-A67234E2DF46}" presName="imgShp" presStyleLbl="fgImgPlace1" presStyleIdx="0" presStyleCnt="4" custLinFactNeighborX="-866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50727C"/>
          </a:solidFill>
        </a:ln>
      </dgm:spPr>
    </dgm:pt>
    <dgm:pt modelId="{37596E1E-8BF6-4700-8684-715182DAA823}" type="pres">
      <dgm:prSet presAssocID="{6BE51217-C871-4961-9C78-A67234E2DF46}" presName="txShp" presStyleLbl="node1" presStyleIdx="0" presStyleCnt="4" custScaleX="123714" custLinFactNeighborX="-2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BA147-BEA2-44DB-B046-67E022C37FE3}" type="pres">
      <dgm:prSet presAssocID="{7BBA599C-E18B-42AB-A20D-2E00070D58BE}" presName="spacing" presStyleCnt="0"/>
      <dgm:spPr/>
    </dgm:pt>
    <dgm:pt modelId="{B564C05C-DC05-4A2D-A2C5-0932EE2FD4E5}" type="pres">
      <dgm:prSet presAssocID="{B22FDA4D-2101-4E93-975D-79529F964ACA}" presName="composite" presStyleCnt="0"/>
      <dgm:spPr/>
    </dgm:pt>
    <dgm:pt modelId="{1BDFA8FC-8A59-409F-81F1-5081DD7980F5}" type="pres">
      <dgm:prSet presAssocID="{B22FDA4D-2101-4E93-975D-79529F964ACA}" presName="imgShp" presStyleLbl="fgImgPlace1" presStyleIdx="1" presStyleCnt="4" custLinFactNeighborX="-8665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8CE5523-FDEB-49C5-9ACB-B082A9680FBD}" type="pres">
      <dgm:prSet presAssocID="{B22FDA4D-2101-4E93-975D-79529F964ACA}" presName="txShp" presStyleLbl="node1" presStyleIdx="1" presStyleCnt="4" custScaleX="124074" custLinFactNeighborX="-2930" custLinFactNeighborY="-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21156-5CA4-41AC-9CB6-C3A154F7C051}" type="pres">
      <dgm:prSet presAssocID="{887CB83F-F393-4697-B600-910C5D1AD6D4}" presName="spacing" presStyleCnt="0"/>
      <dgm:spPr/>
    </dgm:pt>
    <dgm:pt modelId="{06A4E5A2-16A8-4B87-A369-492F2742E439}" type="pres">
      <dgm:prSet presAssocID="{BED16470-71FF-4AFD-866D-BA16FA5BA9DD}" presName="composite" presStyleCnt="0"/>
      <dgm:spPr/>
    </dgm:pt>
    <dgm:pt modelId="{1FB6119B-2EF0-4AE8-9606-C242AFBA3686}" type="pres">
      <dgm:prSet presAssocID="{BED16470-71FF-4AFD-866D-BA16FA5BA9DD}" presName="imgShp" presStyleLbl="fgImgPlace1" presStyleIdx="2" presStyleCnt="4" custLinFactNeighborX="-8903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54A60"/>
          </a:solidFill>
        </a:ln>
      </dgm:spPr>
    </dgm:pt>
    <dgm:pt modelId="{E54C652A-F69F-4F05-8E7C-DEA22452BA1F}" type="pres">
      <dgm:prSet presAssocID="{BED16470-71FF-4AFD-866D-BA16FA5BA9DD}" presName="txShp" presStyleLbl="node1" presStyleIdx="2" presStyleCnt="4" custScaleX="125630" custLinFactNeighborX="-40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447E74-CFB3-4F4E-8865-AAB78A589214}" type="pres">
      <dgm:prSet presAssocID="{8994BB6F-EBE4-4BFE-A2A0-4266D89379D7}" presName="spacing" presStyleCnt="0"/>
      <dgm:spPr/>
    </dgm:pt>
    <dgm:pt modelId="{7F347618-48AF-4553-8358-D6FB3F1FCB0D}" type="pres">
      <dgm:prSet presAssocID="{7ED617C0-6E13-4A13-A40D-6CE14A73B42F}" presName="composite" presStyleCnt="0"/>
      <dgm:spPr/>
    </dgm:pt>
    <dgm:pt modelId="{CFC45F45-2165-4516-B423-49E2D8BE3012}" type="pres">
      <dgm:prSet presAssocID="{7ED617C0-6E13-4A13-A40D-6CE14A73B42F}" presName="imgShp" presStyleLbl="fgImgPlace1" presStyleIdx="3" presStyleCnt="4" custLinFactNeighborX="-8903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45DA469-6327-4960-9EB8-DD04E1141CE0}" type="pres">
      <dgm:prSet presAssocID="{7ED617C0-6E13-4A13-A40D-6CE14A73B42F}" presName="txShp" presStyleLbl="node1" presStyleIdx="3" presStyleCnt="4" custScaleX="125066" custLinFactNeighborX="-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EECEED-DCCF-4B1A-A77C-A88AC4A5816E}" type="presOf" srcId="{3E7B5A86-39AC-4973-9F76-D050E0B7BB13}" destId="{6E587F2A-BB36-43CF-935A-35BE27379B63}" srcOrd="0" destOrd="0" presId="urn:microsoft.com/office/officeart/2005/8/layout/vList3#1"/>
    <dgm:cxn modelId="{743E509A-BDEB-4C78-8102-9DD070A27054}" type="presOf" srcId="{6BE51217-C871-4961-9C78-A67234E2DF46}" destId="{37596E1E-8BF6-4700-8684-715182DAA823}" srcOrd="0" destOrd="0" presId="urn:microsoft.com/office/officeart/2005/8/layout/vList3#1"/>
    <dgm:cxn modelId="{85BF4DCB-E381-497D-A9AB-98DD930A833F}" type="presOf" srcId="{B22FDA4D-2101-4E93-975D-79529F964ACA}" destId="{48CE5523-FDEB-49C5-9ACB-B082A9680FBD}" srcOrd="0" destOrd="0" presId="urn:microsoft.com/office/officeart/2005/8/layout/vList3#1"/>
    <dgm:cxn modelId="{4422E86A-9E68-4A4F-A1D3-0DE10FB39780}" type="presOf" srcId="{BED16470-71FF-4AFD-866D-BA16FA5BA9DD}" destId="{E54C652A-F69F-4F05-8E7C-DEA22452BA1F}" srcOrd="0" destOrd="0" presId="urn:microsoft.com/office/officeart/2005/8/layout/vList3#1"/>
    <dgm:cxn modelId="{ECE3D2AC-E1CD-4959-A53B-7B4E29D366AC}" type="presOf" srcId="{7ED617C0-6E13-4A13-A40D-6CE14A73B42F}" destId="{245DA469-6327-4960-9EB8-DD04E1141CE0}" srcOrd="0" destOrd="0" presId="urn:microsoft.com/office/officeart/2005/8/layout/vList3#1"/>
    <dgm:cxn modelId="{CC881DDC-5668-4688-AA12-A6E311EA8187}" srcId="{3E7B5A86-39AC-4973-9F76-D050E0B7BB13}" destId="{B22FDA4D-2101-4E93-975D-79529F964ACA}" srcOrd="1" destOrd="0" parTransId="{C73E1FE0-A32F-46D2-A809-88B91166CB0A}" sibTransId="{887CB83F-F393-4697-B600-910C5D1AD6D4}"/>
    <dgm:cxn modelId="{014D04A4-1B05-4725-A3B6-6CD868EC839C}" srcId="{3E7B5A86-39AC-4973-9F76-D050E0B7BB13}" destId="{BED16470-71FF-4AFD-866D-BA16FA5BA9DD}" srcOrd="2" destOrd="0" parTransId="{63A99502-B512-4382-84D9-393E67D52368}" sibTransId="{8994BB6F-EBE4-4BFE-A2A0-4266D89379D7}"/>
    <dgm:cxn modelId="{6929C243-056F-4932-93D9-42930CB2F4E4}" srcId="{3E7B5A86-39AC-4973-9F76-D050E0B7BB13}" destId="{7ED617C0-6E13-4A13-A40D-6CE14A73B42F}" srcOrd="3" destOrd="0" parTransId="{622E86E8-AABF-4713-86B4-B4B716106B09}" sibTransId="{07B6CDCE-D1FF-4E92-9F67-320B36267595}"/>
    <dgm:cxn modelId="{D48142EC-9B4F-466A-95A5-E7497819DE1E}" srcId="{3E7B5A86-39AC-4973-9F76-D050E0B7BB13}" destId="{6BE51217-C871-4961-9C78-A67234E2DF46}" srcOrd="0" destOrd="0" parTransId="{8B5274A6-FC77-4962-A2F1-882BEBE86D54}" sibTransId="{7BBA599C-E18B-42AB-A20D-2E00070D58BE}"/>
    <dgm:cxn modelId="{88AF6F2A-6D63-486B-A557-8326FCA0FD0D}" type="presParOf" srcId="{6E587F2A-BB36-43CF-935A-35BE27379B63}" destId="{CC728CC5-7BB1-452A-BACE-347B022FED38}" srcOrd="0" destOrd="0" presId="urn:microsoft.com/office/officeart/2005/8/layout/vList3#1"/>
    <dgm:cxn modelId="{36C21E42-EA8E-43A7-A54A-40DC0406A79F}" type="presParOf" srcId="{CC728CC5-7BB1-452A-BACE-347B022FED38}" destId="{5CB5BECF-C7E5-40F2-B055-5C0D71FB6BA4}" srcOrd="0" destOrd="0" presId="urn:microsoft.com/office/officeart/2005/8/layout/vList3#1"/>
    <dgm:cxn modelId="{BE2466E9-7CF9-412D-9C28-CCAB4002A71E}" type="presParOf" srcId="{CC728CC5-7BB1-452A-BACE-347B022FED38}" destId="{37596E1E-8BF6-4700-8684-715182DAA823}" srcOrd="1" destOrd="0" presId="urn:microsoft.com/office/officeart/2005/8/layout/vList3#1"/>
    <dgm:cxn modelId="{DED3B6FF-BBB2-450F-904B-700E56D79D63}" type="presParOf" srcId="{6E587F2A-BB36-43CF-935A-35BE27379B63}" destId="{AB3BA147-BEA2-44DB-B046-67E022C37FE3}" srcOrd="1" destOrd="0" presId="urn:microsoft.com/office/officeart/2005/8/layout/vList3#1"/>
    <dgm:cxn modelId="{2E6B1E57-4428-42C8-B2ED-59D831DF1E3A}" type="presParOf" srcId="{6E587F2A-BB36-43CF-935A-35BE27379B63}" destId="{B564C05C-DC05-4A2D-A2C5-0932EE2FD4E5}" srcOrd="2" destOrd="0" presId="urn:microsoft.com/office/officeart/2005/8/layout/vList3#1"/>
    <dgm:cxn modelId="{2F0E7CA7-FACB-4E77-ACD5-65ECD5031995}" type="presParOf" srcId="{B564C05C-DC05-4A2D-A2C5-0932EE2FD4E5}" destId="{1BDFA8FC-8A59-409F-81F1-5081DD7980F5}" srcOrd="0" destOrd="0" presId="urn:microsoft.com/office/officeart/2005/8/layout/vList3#1"/>
    <dgm:cxn modelId="{FAB91F4C-E609-4536-B8DD-B984B9FAA926}" type="presParOf" srcId="{B564C05C-DC05-4A2D-A2C5-0932EE2FD4E5}" destId="{48CE5523-FDEB-49C5-9ACB-B082A9680FBD}" srcOrd="1" destOrd="0" presId="urn:microsoft.com/office/officeart/2005/8/layout/vList3#1"/>
    <dgm:cxn modelId="{55A81A74-E505-4B86-8EA1-A7DEBACCB64C}" type="presParOf" srcId="{6E587F2A-BB36-43CF-935A-35BE27379B63}" destId="{92721156-5CA4-41AC-9CB6-C3A154F7C051}" srcOrd="3" destOrd="0" presId="urn:microsoft.com/office/officeart/2005/8/layout/vList3#1"/>
    <dgm:cxn modelId="{05F0D5D0-9EC1-477B-BBA7-2B412836CE45}" type="presParOf" srcId="{6E587F2A-BB36-43CF-935A-35BE27379B63}" destId="{06A4E5A2-16A8-4B87-A369-492F2742E439}" srcOrd="4" destOrd="0" presId="urn:microsoft.com/office/officeart/2005/8/layout/vList3#1"/>
    <dgm:cxn modelId="{940BDB44-750B-4A7D-9079-0923EB84B5CB}" type="presParOf" srcId="{06A4E5A2-16A8-4B87-A369-492F2742E439}" destId="{1FB6119B-2EF0-4AE8-9606-C242AFBA3686}" srcOrd="0" destOrd="0" presId="urn:microsoft.com/office/officeart/2005/8/layout/vList3#1"/>
    <dgm:cxn modelId="{90DC7B40-0BEC-4F7D-82A9-00FFD8D935B1}" type="presParOf" srcId="{06A4E5A2-16A8-4B87-A369-492F2742E439}" destId="{E54C652A-F69F-4F05-8E7C-DEA22452BA1F}" srcOrd="1" destOrd="0" presId="urn:microsoft.com/office/officeart/2005/8/layout/vList3#1"/>
    <dgm:cxn modelId="{53C98E79-3A83-413E-B715-044E23A93082}" type="presParOf" srcId="{6E587F2A-BB36-43CF-935A-35BE27379B63}" destId="{78447E74-CFB3-4F4E-8865-AAB78A589214}" srcOrd="5" destOrd="0" presId="urn:microsoft.com/office/officeart/2005/8/layout/vList3#1"/>
    <dgm:cxn modelId="{15C03763-C8AC-45E0-B6AC-00213FA23019}" type="presParOf" srcId="{6E587F2A-BB36-43CF-935A-35BE27379B63}" destId="{7F347618-48AF-4553-8358-D6FB3F1FCB0D}" srcOrd="6" destOrd="0" presId="urn:microsoft.com/office/officeart/2005/8/layout/vList3#1"/>
    <dgm:cxn modelId="{4DAECF75-E20E-4656-B0B6-111669BAE07C}" type="presParOf" srcId="{7F347618-48AF-4553-8358-D6FB3F1FCB0D}" destId="{CFC45F45-2165-4516-B423-49E2D8BE3012}" srcOrd="0" destOrd="0" presId="urn:microsoft.com/office/officeart/2005/8/layout/vList3#1"/>
    <dgm:cxn modelId="{9089066E-829D-4EEC-81F7-B187AC9CBAF0}" type="presParOf" srcId="{7F347618-48AF-4553-8358-D6FB3F1FCB0D}" destId="{245DA469-6327-4960-9EB8-DD04E1141CE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96E1E-8BF6-4700-8684-715182DAA823}">
      <dsp:nvSpPr>
        <dsp:cNvPr id="0" name=""/>
        <dsp:cNvSpPr/>
      </dsp:nvSpPr>
      <dsp:spPr>
        <a:xfrm rot="10800000">
          <a:off x="628534" y="2849"/>
          <a:ext cx="7099952" cy="1007924"/>
        </a:xfrm>
        <a:prstGeom prst="homePlate">
          <a:avLst/>
        </a:prstGeom>
        <a:solidFill>
          <a:srgbClr val="DAE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467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Международная электротехническая комиссия</a:t>
          </a:r>
          <a:r>
            <a:rPr lang="en-US" sz="1600" b="1" i="0" kern="1200" dirty="0" smtClean="0">
              <a:solidFill>
                <a:schemeClr val="tx1"/>
              </a:solidFill>
            </a:rPr>
            <a:t>, </a:t>
          </a:r>
          <a:r>
            <a:rPr lang="ru-RU" sz="1600" b="1" i="0" kern="1200" dirty="0" smtClean="0">
              <a:solidFill>
                <a:schemeClr val="tx1"/>
              </a:solidFill>
            </a:rPr>
            <a:t>МЭК </a:t>
          </a:r>
          <a:r>
            <a:rPr lang="ru-RU" sz="1600" b="0" i="0" kern="1200" dirty="0" smtClean="0">
              <a:solidFill>
                <a:schemeClr val="tx1"/>
              </a:solidFill>
            </a:rPr>
            <a:t>(</a:t>
          </a:r>
          <a:r>
            <a:rPr lang="en-US" sz="1600" b="0" i="0" kern="1200" dirty="0" smtClean="0">
              <a:solidFill>
                <a:schemeClr val="tx1"/>
              </a:solidFill>
            </a:rPr>
            <a:t>International Electrotechnical Commission – IEC)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880515" y="2849"/>
        <a:ext cx="6847971" cy="1007924"/>
      </dsp:txXfrm>
    </dsp:sp>
    <dsp:sp modelId="{5CB5BECF-C7E5-40F2-B055-5C0D71FB6BA4}">
      <dsp:nvSpPr>
        <dsp:cNvPr id="0" name=""/>
        <dsp:cNvSpPr/>
      </dsp:nvSpPr>
      <dsp:spPr>
        <a:xfrm>
          <a:off x="68179" y="2849"/>
          <a:ext cx="1007924" cy="10079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5072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E5523-FDEB-49C5-9ACB-B082A9680FBD}">
      <dsp:nvSpPr>
        <dsp:cNvPr id="0" name=""/>
        <dsp:cNvSpPr/>
      </dsp:nvSpPr>
      <dsp:spPr>
        <a:xfrm rot="10800000">
          <a:off x="586581" y="1301355"/>
          <a:ext cx="7120613" cy="1007924"/>
        </a:xfrm>
        <a:prstGeom prst="homePlate">
          <a:avLst/>
        </a:prstGeom>
        <a:solidFill>
          <a:srgbClr val="DAE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467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Международная организация по стандартизации</a:t>
          </a:r>
          <a:r>
            <a:rPr lang="en-US" sz="1600" b="1" i="0" kern="1200" dirty="0" smtClean="0">
              <a:solidFill>
                <a:schemeClr val="tx1"/>
              </a:solidFill>
            </a:rPr>
            <a:t>, </a:t>
          </a:r>
          <a:r>
            <a:rPr lang="ru-RU" sz="1600" b="1" i="0" kern="1200" dirty="0" smtClean="0">
              <a:solidFill>
                <a:schemeClr val="tx1"/>
              </a:solidFill>
            </a:rPr>
            <a:t>ИСО </a:t>
          </a:r>
          <a:r>
            <a:rPr lang="ru-RU" sz="1600" b="0" i="0" kern="1200" dirty="0" smtClean="0">
              <a:solidFill>
                <a:schemeClr val="tx1"/>
              </a:solidFill>
            </a:rPr>
            <a:t>(</a:t>
          </a:r>
          <a:r>
            <a:rPr lang="en-US" sz="1600" b="0" i="0" kern="1200" dirty="0" smtClean="0">
              <a:solidFill>
                <a:schemeClr val="tx1"/>
              </a:solidFill>
            </a:rPr>
            <a:t>International Organization for Standardization, ISO)</a:t>
          </a:r>
          <a:endParaRPr lang="ru-RU" sz="1600" b="0" i="0" kern="1200" dirty="0" smtClean="0">
            <a:solidFill>
              <a:schemeClr val="tx1"/>
            </a:solidFill>
          </a:endParaRPr>
        </a:p>
      </dsp:txBody>
      <dsp:txXfrm rot="10800000">
        <a:off x="838562" y="1301355"/>
        <a:ext cx="6868632" cy="1007924"/>
      </dsp:txXfrm>
    </dsp:sp>
    <dsp:sp modelId="{1BDFA8FC-8A59-409F-81F1-5081DD7980F5}">
      <dsp:nvSpPr>
        <dsp:cNvPr id="0" name=""/>
        <dsp:cNvSpPr/>
      </dsp:nvSpPr>
      <dsp:spPr>
        <a:xfrm>
          <a:off x="68179" y="1311646"/>
          <a:ext cx="1007924" cy="100792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C652A-F69F-4F05-8E7C-DEA22452BA1F}">
      <dsp:nvSpPr>
        <dsp:cNvPr id="0" name=""/>
        <dsp:cNvSpPr/>
      </dsp:nvSpPr>
      <dsp:spPr>
        <a:xfrm rot="10800000">
          <a:off x="474843" y="2620444"/>
          <a:ext cx="7209912" cy="1007924"/>
        </a:xfrm>
        <a:prstGeom prst="homePlate">
          <a:avLst/>
        </a:prstGeom>
        <a:solidFill>
          <a:srgbClr val="DAE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467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Институт инженеров электротехники и электроники , IEEE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(</a:t>
          </a:r>
          <a:r>
            <a:rPr lang="en-US" sz="1600" b="0" i="0" kern="1200" dirty="0" smtClean="0">
              <a:solidFill>
                <a:schemeClr val="tx1"/>
              </a:solidFill>
            </a:rPr>
            <a:t>Institute of Electrical and Electronics Engineers</a:t>
          </a:r>
          <a:r>
            <a:rPr lang="ru-RU" sz="1600" b="0" i="0" kern="1200" dirty="0" smtClean="0">
              <a:solidFill>
                <a:schemeClr val="tx1"/>
              </a:solidFill>
            </a:rPr>
            <a:t>)</a:t>
          </a:r>
          <a:endParaRPr lang="de-DE" sz="1600" b="0" i="0" kern="1200" dirty="0" smtClean="0">
            <a:solidFill>
              <a:schemeClr val="tx1"/>
            </a:solidFill>
          </a:endParaRPr>
        </a:p>
      </dsp:txBody>
      <dsp:txXfrm rot="10800000">
        <a:off x="726824" y="2620444"/>
        <a:ext cx="6957931" cy="1007924"/>
      </dsp:txXfrm>
    </dsp:sp>
    <dsp:sp modelId="{1FB6119B-2EF0-4AE8-9606-C242AFBA3686}">
      <dsp:nvSpPr>
        <dsp:cNvPr id="0" name=""/>
        <dsp:cNvSpPr/>
      </dsp:nvSpPr>
      <dsp:spPr>
        <a:xfrm>
          <a:off x="44160" y="2620444"/>
          <a:ext cx="1007924" cy="10079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054A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DA469-6327-4960-9EB8-DD04E1141CE0}">
      <dsp:nvSpPr>
        <dsp:cNvPr id="0" name=""/>
        <dsp:cNvSpPr/>
      </dsp:nvSpPr>
      <dsp:spPr>
        <a:xfrm rot="10800000">
          <a:off x="459520" y="3929242"/>
          <a:ext cx="7177544" cy="1007924"/>
        </a:xfrm>
        <a:prstGeom prst="homePlate">
          <a:avLst/>
        </a:prstGeom>
        <a:solidFill>
          <a:srgbClr val="DAE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467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Национальные органы стандартизации: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Венгрия - </a:t>
          </a:r>
          <a:r>
            <a:rPr lang="en-US" sz="1600" b="0" i="0" kern="1200" dirty="0" smtClean="0">
              <a:solidFill>
                <a:schemeClr val="tx1"/>
              </a:solidFill>
            </a:rPr>
            <a:t>MSZT</a:t>
          </a:r>
          <a:r>
            <a:rPr lang="ru-RU" sz="1600" b="0" i="0" kern="1200" dirty="0" smtClean="0">
              <a:solidFill>
                <a:schemeClr val="tx1"/>
              </a:solidFill>
            </a:rPr>
            <a:t>; Финляндия - </a:t>
          </a:r>
          <a:r>
            <a:rPr lang="en-US" sz="1600" b="0" i="0" kern="1200" dirty="0" smtClean="0">
              <a:solidFill>
                <a:schemeClr val="tx1"/>
              </a:solidFill>
            </a:rPr>
            <a:t>SFS</a:t>
          </a:r>
          <a:r>
            <a:rPr lang="ru-RU" sz="1600" b="0" i="0" kern="1200" dirty="0" smtClean="0">
              <a:solidFill>
                <a:schemeClr val="tx1"/>
              </a:solidFill>
            </a:rPr>
            <a:t>, Германия – </a:t>
          </a:r>
          <a:r>
            <a:rPr lang="de-DE" sz="1600" b="0" i="0" kern="1200" dirty="0" smtClean="0">
              <a:solidFill>
                <a:schemeClr val="tx1"/>
              </a:solidFill>
            </a:rPr>
            <a:t>DIN, </a:t>
          </a:r>
          <a:endParaRPr lang="ru-RU" sz="1600" b="0" i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Франция  - </a:t>
          </a:r>
          <a:r>
            <a:rPr lang="en-US" sz="1600" b="0" i="0" kern="1200" dirty="0" smtClean="0">
              <a:solidFill>
                <a:schemeClr val="tx1"/>
              </a:solidFill>
            </a:rPr>
            <a:t>AFNOR</a:t>
          </a:r>
          <a:r>
            <a:rPr lang="ru-RU" sz="1600" b="0" i="0" kern="1200" dirty="0" smtClean="0">
              <a:solidFill>
                <a:schemeClr val="tx1"/>
              </a:solidFill>
            </a:rPr>
            <a:t> и т.д.</a:t>
          </a:r>
          <a:endParaRPr lang="ru-RU" sz="1600" b="0" i="0" kern="1200" dirty="0">
            <a:solidFill>
              <a:schemeClr val="tx1"/>
            </a:solidFill>
          </a:endParaRPr>
        </a:p>
      </dsp:txBody>
      <dsp:txXfrm rot="10800000">
        <a:off x="711501" y="3929242"/>
        <a:ext cx="6925563" cy="1007924"/>
      </dsp:txXfrm>
    </dsp:sp>
    <dsp:sp modelId="{CFC45F45-2165-4516-B423-49E2D8BE3012}">
      <dsp:nvSpPr>
        <dsp:cNvPr id="0" name=""/>
        <dsp:cNvSpPr/>
      </dsp:nvSpPr>
      <dsp:spPr>
        <a:xfrm>
          <a:off x="44160" y="3929242"/>
          <a:ext cx="1007924" cy="10079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07A-1D4C-4949-BC61-0DD838110B3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96E97-B60D-4EB4-94BB-B0DEDFB2CFE4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6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13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13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B5034CB-DDE4-FC42-B784-1AB9C59C4D8F}" type="datetimeFigureOut">
              <a:rPr lang="ru-RU" smtClean="0"/>
              <a:pPr/>
              <a:t>02.12.2018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813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813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31A93FAD-A4FB-BF48-B439-E539F3EF098D}" type="slidenum">
              <a:rPr lang="ru-RU" smtClean="0"/>
              <a:pPr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336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разработке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производстве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СКУ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рекомендуется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технических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решений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основе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платформ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платформ</a:t>
            </a:r>
            <a:r>
              <a:rPr lang="ru-RU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ой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</a:t>
            </a:r>
            <a:r>
              <a:rPr lang="ru-RU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ется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совокупность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аппаратных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программных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компонентов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функционирующих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согласованно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архитектурах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конфигурациях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установленными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границами</a:t>
            </a:r>
            <a:r>
              <a:rPr lang="ru-RU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ru-RU" sz="105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опыту общения с венгерским заказчиком, сертификаты данного этапа необходимы для начала проектирования.</a:t>
            </a:r>
          </a:p>
          <a:p>
            <a:r>
              <a:rPr lang="ru-RU" sz="105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разработка платформы предшествует ее применению на конкретной АЭС, при разработке требований к платформе должна использоваться инженерная оценка, позволяющая установить рамочные требования.</a:t>
            </a:r>
          </a:p>
          <a:p>
            <a:r>
              <a:rPr lang="ru-RU" sz="105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Квалификационная оценка платформы включает в себя сертификацию аппаратных модулей, программных модулей и средств разработкаи прикладного ПО. Сертификация отдельных модулей, как правило, дополняется интеграционной квалификацией аппаратного и программного обеспечения.</a:t>
            </a:r>
          </a:p>
          <a:p>
            <a:r>
              <a:rPr lang="ru-RU" sz="105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Приемуществом квалификационной оценки является то, что испытания и анализ узлов на модулях платформы, проводимые независимыми экспертами, предшествуют фактической разработке и реализации системы контроля и управления, что минимизирует потребность в дальнейших испытаниях и анализе.</a:t>
            </a:r>
          </a:p>
          <a:p>
            <a:r>
              <a:rPr lang="ru-RU" sz="105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 же время результаты квалификационной оценки или сертификации могут подкрепить результаты квалификации для конкретной АЭС, но не в коем случае не заменить ее.</a:t>
            </a:r>
          </a:p>
          <a:p>
            <a:r>
              <a:rPr lang="ru-RU" sz="105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верификации требований для конкретной АЭС проводится квалификация систем контроля и управления. При необходимости проводятся дополнительные испытания.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896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Квалификационная оценка СКУ возможна только при наличии должным</a:t>
            </a:r>
            <a:r>
              <a:rPr lang="ru-RU" baseline="0" dirty="0" smtClean="0"/>
              <a:t> образом составленной документации. </a:t>
            </a:r>
          </a:p>
          <a:p>
            <a:r>
              <a:rPr lang="ru-RU" baseline="0" dirty="0" smtClean="0"/>
              <a:t>Состав документации обсуждается с компанией поставщиком, но как правило должен включать: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15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Основными методами квалификационной оценки являются:</a:t>
            </a:r>
          </a:p>
          <a:p>
            <a:r>
              <a:rPr lang="ru-RU" sz="11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100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Испытания</a:t>
            </a:r>
            <a:r>
              <a:rPr lang="en-US" sz="11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типового</a:t>
            </a:r>
            <a:r>
              <a:rPr lang="en-US" sz="11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образца</a:t>
            </a:r>
            <a:r>
              <a:rPr lang="ru-RU" sz="11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позволяют подтвердить соответствие </a:t>
            </a:r>
            <a:r>
              <a:rPr lang="en-US" sz="1100" dirty="0" err="1" smtClean="0">
                <a:solidFill>
                  <a:schemeClr val="tx1"/>
                </a:solidFill>
              </a:rPr>
              <a:t>модуля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спецификации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его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функциональных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характеристик</a:t>
            </a:r>
            <a:r>
              <a:rPr lang="ru-RU" sz="1100" dirty="0" smtClean="0">
                <a:solidFill>
                  <a:schemeClr val="tx1"/>
                </a:solidFill>
              </a:rPr>
              <a:t> вне зависимости от конкретного проекта.</a:t>
            </a:r>
          </a:p>
          <a:p>
            <a:r>
              <a:rPr lang="ru-RU" sz="11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100" baseline="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Опыт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эксплуатации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en-US" sz="1100" dirty="0" err="1" smtClean="0">
                <a:solidFill>
                  <a:schemeClr val="tx1"/>
                </a:solidFill>
              </a:rPr>
              <a:t>Выполняется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оценка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имеющихся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данных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по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условиям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эксплуатации</a:t>
            </a:r>
            <a:r>
              <a:rPr lang="en-US" sz="1100" dirty="0" smtClean="0">
                <a:solidFill>
                  <a:schemeClr val="tx1"/>
                </a:solidFill>
              </a:rPr>
              <a:t> и </a:t>
            </a:r>
            <a:r>
              <a:rPr lang="en-US" sz="1100" dirty="0" err="1" smtClean="0">
                <a:solidFill>
                  <a:schemeClr val="tx1"/>
                </a:solidFill>
              </a:rPr>
              <a:t>эксплуатационным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характеристикам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относительно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фактических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условий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эксплуатации</a:t>
            </a:r>
            <a:r>
              <a:rPr lang="en-US" sz="1100" dirty="0" smtClean="0">
                <a:solidFill>
                  <a:schemeClr val="tx1"/>
                </a:solidFill>
              </a:rPr>
              <a:t> и </a:t>
            </a:r>
            <a:r>
              <a:rPr lang="en-US" sz="1100" dirty="0" err="1" smtClean="0">
                <a:solidFill>
                  <a:schemeClr val="tx1"/>
                </a:solidFill>
              </a:rPr>
              <a:t>производительности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оборудования</a:t>
            </a:r>
            <a:r>
              <a:rPr lang="en-US" sz="1100" dirty="0" smtClean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являющегося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объектом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квалификация</a:t>
            </a:r>
            <a:r>
              <a:rPr lang="en-US" sz="1100" dirty="0" smtClean="0">
                <a:solidFill>
                  <a:schemeClr val="tx1"/>
                </a:solidFill>
              </a:rPr>
              <a:t>. 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- Анализ</a:t>
            </a:r>
          </a:p>
          <a:p>
            <a:r>
              <a:rPr lang="en-US" sz="1100" dirty="0" err="1" smtClean="0">
                <a:solidFill>
                  <a:schemeClr val="tx1"/>
                </a:solidFill>
              </a:rPr>
              <a:t>Квалификация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по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анализу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предполагает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проведения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логической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оценки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или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создания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репрезентативной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модели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модулей</a:t>
            </a:r>
            <a:r>
              <a:rPr lang="en-US" sz="1100" dirty="0" smtClean="0">
                <a:solidFill>
                  <a:schemeClr val="tx1"/>
                </a:solidFill>
              </a:rPr>
              <a:t>, </a:t>
            </a:r>
            <a:r>
              <a:rPr lang="en-US" sz="1100" dirty="0" err="1" smtClean="0">
                <a:solidFill>
                  <a:schemeClr val="tx1"/>
                </a:solidFill>
              </a:rPr>
              <a:t>являющихся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объектом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квалификации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	По</a:t>
            </a:r>
            <a:r>
              <a:rPr lang="ru-RU" sz="1100" baseline="0" dirty="0" smtClean="0">
                <a:solidFill>
                  <a:schemeClr val="tx1"/>
                </a:solidFill>
              </a:rPr>
              <a:t> итогам квалификационной оценки оформляется отчет, включающий в краткую характеристику мероприятий и результатов квалификаионной оценки, а также содержит возможные рекоментации.</a:t>
            </a:r>
          </a:p>
          <a:p>
            <a:r>
              <a:rPr lang="ru-RU" sz="1100" baseline="0" dirty="0" smtClean="0">
                <a:solidFill>
                  <a:schemeClr val="tx1"/>
                </a:solidFill>
              </a:rPr>
              <a:t>	Оформляется экспертное заключение на очнове которого принимается решение о выдаче сертификата соотвествия.</a:t>
            </a:r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008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Экспертиза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аппаратн</a:t>
            </a:r>
            <a:r>
              <a:rPr lang="ru-RU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ого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обеспечения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подтверждения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соответствия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спецификации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</a:t>
            </a:r>
            <a:r>
              <a:rPr lang="en-US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платформе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СКУ.</a:t>
            </a:r>
            <a:endParaRPr lang="ru-RU" sz="1050" dirty="0" smtClean="0"/>
          </a:p>
          <a:p>
            <a:pPr marL="0" marR="0" indent="0" algn="l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Общие требования к</a:t>
            </a:r>
            <a:r>
              <a:rPr lang="ru-RU" baseline="0" dirty="0" smtClean="0"/>
              <a:t> квалификации изложены в </a:t>
            </a:r>
            <a:r>
              <a:rPr lang="ru-RU" dirty="0" smtClean="0"/>
              <a:t> </a:t>
            </a:r>
            <a:r>
              <a:rPr lang="de-DE" sz="1050" u="sng" dirty="0" smtClean="0"/>
              <a:t>IEC/IEEE 60780-323 </a:t>
            </a:r>
            <a:r>
              <a:rPr lang="ru-RU" sz="1050" i="1" dirty="0" smtClean="0"/>
              <a:t>Объекты использования атомной энергии - Электрическое оборудование, важное для безопасности – Квалификация</a:t>
            </a:r>
            <a:r>
              <a:rPr lang="de-DE" sz="1050" i="1" dirty="0" smtClean="0"/>
              <a:t>.</a:t>
            </a:r>
            <a:endParaRPr lang="ru-RU" sz="1050" i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019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/>
              <a:t>Нормативной</a:t>
            </a:r>
            <a:r>
              <a:rPr lang="ru-RU" sz="1100" baseline="0" dirty="0" smtClean="0"/>
              <a:t> базой для квалификаионной оценки программного обеспечения являются следующие стандарты:</a:t>
            </a:r>
            <a:endParaRPr lang="ru-RU" sz="1100" dirty="0" smtClean="0"/>
          </a:p>
          <a:p>
            <a:r>
              <a:rPr lang="de-DE" sz="1100" u="sng" dirty="0" smtClean="0"/>
              <a:t>IEC 61513 </a:t>
            </a:r>
            <a:r>
              <a:rPr lang="ru-RU" sz="1100" i="1" dirty="0" smtClean="0"/>
              <a:t>Атомные электростанции. Системы АСУ ТП, важные для безопасности. </a:t>
            </a:r>
            <a:r>
              <a:rPr lang="en-US" sz="1100" i="1" dirty="0" err="1" smtClean="0"/>
              <a:t>Общие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требования</a:t>
            </a:r>
            <a:r>
              <a:rPr lang="en-US" sz="1100" i="1" dirty="0" smtClean="0"/>
              <a:t> к </a:t>
            </a:r>
            <a:r>
              <a:rPr lang="en-US" sz="1100" i="1" dirty="0" err="1" smtClean="0"/>
              <a:t>системам</a:t>
            </a:r>
            <a:r>
              <a:rPr lang="en-US" sz="1100" i="1" dirty="0" smtClean="0"/>
              <a:t>.</a:t>
            </a:r>
          </a:p>
          <a:p>
            <a:r>
              <a:rPr lang="de-DE" sz="1100" u="sng" dirty="0" smtClean="0"/>
              <a:t>IEC 60880 </a:t>
            </a:r>
            <a:r>
              <a:rPr lang="ru-RU" sz="1100" i="1" dirty="0" smtClean="0"/>
              <a:t>Атомные электростанции. Системы АСУ ТП, важные для безопасности. Программное обеспечение компьютерных систем, выполняющих функции категории А</a:t>
            </a:r>
            <a:r>
              <a:rPr lang="de-DE" sz="1100" i="1" dirty="0" smtClean="0"/>
              <a:t>.</a:t>
            </a:r>
          </a:p>
          <a:p>
            <a:r>
              <a:rPr lang="de-DE" sz="1100" u="sng" dirty="0" smtClean="0"/>
              <a:t>IEC 62138 </a:t>
            </a:r>
            <a:r>
              <a:rPr lang="ru-RU" sz="1100" i="1" dirty="0" smtClean="0"/>
              <a:t>Атомные электростанции. Системы АСУ ТП, важные для безопасности. Программное обеспечение компьютерных систем, выполняющих функции категорий </a:t>
            </a:r>
            <a:r>
              <a:rPr lang="en-US" sz="1100" i="1" dirty="0" smtClean="0"/>
              <a:t>B</a:t>
            </a:r>
            <a:r>
              <a:rPr lang="ru-RU" sz="1100" i="1" dirty="0" smtClean="0"/>
              <a:t> или </a:t>
            </a:r>
            <a:r>
              <a:rPr lang="en-US" sz="1100" i="1" dirty="0" smtClean="0"/>
              <a:t>C</a:t>
            </a:r>
            <a:r>
              <a:rPr lang="ru-RU" sz="1100" i="1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16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Основной целью интеграционных испытаний является демонстрация и оценка конкретных характеристик системы/платформы,</a:t>
            </a:r>
            <a:r>
              <a:rPr lang="ru-RU" baseline="0" dirty="0" smtClean="0"/>
              <a:t> которые не могли быть показаны на уровне компонентов.</a:t>
            </a:r>
          </a:p>
          <a:p>
            <a:pPr marL="0" marR="0" indent="0" algn="l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Выполняется интеграция аппаратных и программных компонентов, составляющих реперзанетативную систему контроля и упраления, для проведения тестирования с целью подтвержления общих характеристих платформы и пригодности аппаратно-программного комплекса для эксплуатации.</a:t>
            </a:r>
            <a:endParaRPr lang="de-DE" sz="1056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793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u="sng" dirty="0" smtClean="0">
                <a:solidFill>
                  <a:schemeClr val="tx1">
                    <a:lumMod val="75000"/>
                  </a:schemeClr>
                </a:solidFill>
              </a:rPr>
              <a:t>Независимый орган по оценке соответствия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</a:rPr>
              <a:t>, уполномоченный проводить подтверждение соответствия продукции, должен быть аккредитован в соответствии со стандартом </a:t>
            </a:r>
            <a:r>
              <a:rPr lang="en-US" sz="1100" b="1" dirty="0" smtClean="0">
                <a:solidFill>
                  <a:schemeClr val="tx1">
                    <a:lumMod val="75000"/>
                  </a:schemeClr>
                </a:solidFill>
              </a:rPr>
              <a:t>ISO/IEC 17065</a:t>
            </a:r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</a:rPr>
              <a:t>на данный вид продукции</a:t>
            </a:r>
            <a:endParaRPr lang="de-DE" sz="11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marR="0" indent="0" algn="l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u="sng" dirty="0" smtClean="0">
                <a:solidFill>
                  <a:schemeClr val="tx1">
                    <a:lumMod val="75000"/>
                  </a:schemeClr>
                </a:solidFill>
              </a:rPr>
              <a:t>Независимая испытательная лаборатория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</a:rPr>
              <a:t>, уполномоченный проводить испытания продукции, должна  соответствовать требованиям стандарта </a:t>
            </a:r>
            <a:r>
              <a:rPr lang="en-US" sz="1100" b="1" dirty="0" smtClean="0">
                <a:solidFill>
                  <a:schemeClr val="tx1">
                    <a:lumMod val="75000"/>
                  </a:schemeClr>
                </a:solidFill>
              </a:rPr>
              <a:t>ISO/IEC 170</a:t>
            </a:r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</a:rPr>
              <a:t>25 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</a:rPr>
              <a:t>на данный вид продукции</a:t>
            </a:r>
            <a:endParaRPr lang="de-DE" sz="11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marR="0" indent="0" algn="l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u="sng" dirty="0" smtClean="0">
                <a:solidFill>
                  <a:schemeClr val="tx1">
                    <a:lumMod val="75000"/>
                  </a:schemeClr>
                </a:solidFill>
              </a:rPr>
              <a:t>Независимый инспекционный орган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</a:rPr>
              <a:t>, уполномоченный проводить инспекционный контроль, должен быть аккредитован в соответствии со стандартом </a:t>
            </a:r>
            <a:r>
              <a:rPr lang="en-US" sz="1100" b="1" dirty="0" smtClean="0">
                <a:solidFill>
                  <a:schemeClr val="tx1">
                    <a:lumMod val="75000"/>
                  </a:schemeClr>
                </a:solidFill>
              </a:rPr>
              <a:t>ISO/IEC 170</a:t>
            </a:r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</a:rPr>
              <a:t>20 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</a:rPr>
              <a:t>на данный вид продукции</a:t>
            </a:r>
            <a:endParaRPr lang="de-DE" sz="11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508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Органы по сертификации</a:t>
            </a:r>
            <a:r>
              <a:rPr lang="ru-RU" baseline="0" dirty="0" smtClean="0"/>
              <a:t> должны быть аккредитованы в органах по аккредитации, являющимися членами международного форума по аккредитации </a:t>
            </a:r>
            <a:r>
              <a:rPr lang="de-DE" baseline="0" dirty="0" smtClean="0"/>
              <a:t>IAF MLA</a:t>
            </a:r>
          </a:p>
          <a:p>
            <a:r>
              <a:rPr lang="ru-RU" baseline="0" dirty="0" smtClean="0"/>
              <a:t>Испытательные лаборатории долны быть аккредитованы в органах по аккредитации входящих в международное сотрудничество по аккредитации лабораторий </a:t>
            </a:r>
            <a:r>
              <a:rPr lang="de-DE" baseline="0" dirty="0" smtClean="0"/>
              <a:t>ILAC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31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49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При реализации зерубежных проектов необходимым условием является применение международных стандартов. На слайде представлены основные организации по стандартизации, задачей которых является подготовка Международных стандартов.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04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Документом верхнего уровня серии стандартов </a:t>
            </a:r>
            <a:r>
              <a:rPr lang="de-DE" dirty="0" smtClean="0"/>
              <a:t>IEC</a:t>
            </a:r>
            <a:r>
              <a:rPr lang="de-DE" baseline="0" dirty="0" smtClean="0"/>
              <a:t> (</a:t>
            </a:r>
            <a:r>
              <a:rPr lang="ru-RU" baseline="0" dirty="0" smtClean="0"/>
              <a:t>МЭК) является МЭК 61 513, который содержит общие требования к системам и оборудованию для контроля и управления, используемым для реализации функций, важных для безопасности АЭС. МЭК 61513 формирует основу, определяющие общие требования к СКУ.</a:t>
            </a:r>
          </a:p>
          <a:p>
            <a:r>
              <a:rPr lang="ru-RU" baseline="0" dirty="0" smtClean="0"/>
              <a:t>	МЭК 61513 содержит ссылки непосредственно на другие стандаты, раскрывающие основные вопросы, связанные с классификацией функций и систем, их характеристиками, обеспечением независимости систем, защитой от отказов по общнй причине, программным и техническим обеспечением автоматизированных систем и проектированием пунктов управления. Упомянутые стандарты, образующие второй уровень, должны раскрываться совмествно с МЭК 61 513 в качестве комплекта взаимосогласованных документов.</a:t>
            </a:r>
          </a:p>
          <a:p>
            <a:r>
              <a:rPr lang="ru-RU" baseline="0" dirty="0" smtClean="0"/>
              <a:t>	На третьем уровне находятся стандарты непосредственно не упомянутые в МЭК 61513, так как они касаются конкретного оборудования, технических методик или определенной деятельности. Как правило, эти документы могут использоваться сами по себе, однако по общим вопросам в них содержится ссылка на стандарты второго уровня.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58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Серия стандартов последовантельно детализирует принципы и основные аспекты безопасности, изложенные в правилах МАГАТЭ по безопасности АЭС и в серии руководств по безопасности МАГАТЭ, в частности </a:t>
            </a:r>
            <a:r>
              <a:rPr lang="de-DE" baseline="0" dirty="0" smtClean="0"/>
              <a:t>SSR-2/1</a:t>
            </a:r>
            <a:r>
              <a:rPr lang="ru-RU" baseline="0" dirty="0" smtClean="0"/>
              <a:t>, устанавливающем требования по безопасности, закладываемые в проект АЭС.</a:t>
            </a:r>
          </a:p>
          <a:p>
            <a:r>
              <a:rPr lang="ru-RU" baseline="0" dirty="0" smtClean="0"/>
              <a:t>В соотвествии с требованиями МАГАТЭ все системы и элементы систем, выжные для безопасности, должны быть определены и классифицированы на основе их функций и их значимости с точки зрения безопасности.</a:t>
            </a:r>
          </a:p>
          <a:p>
            <a:r>
              <a:rPr lang="ru-RU" baseline="0" dirty="0" smtClean="0"/>
              <a:t>Для СКУ, не важных для безопасности, необходимо подтверждение соотвествия общепромышленным стандартам.</a:t>
            </a:r>
          </a:p>
          <a:p>
            <a:pPr marL="0" marR="0" indent="0" algn="l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СКУ, важных для безопасности необходимо подтверждение как требованиям общепромышленных стандартов, так и стандартов ядерной безопасности.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54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/>
              <a:t>	</a:t>
            </a:r>
            <a:r>
              <a:rPr lang="ru-RU" sz="1100" b="0" dirty="0" smtClean="0"/>
              <a:t>При</a:t>
            </a:r>
            <a:r>
              <a:rPr lang="ru-RU" sz="1100" b="0" baseline="0" dirty="0" smtClean="0"/>
              <a:t> классификации систем и функций  контроля и управления в международной практике за основу берутся стандарты МЭК 61513 и МЭК 61226.</a:t>
            </a:r>
            <a:endParaRPr lang="ru-RU" sz="1100" b="1" dirty="0" smtClean="0"/>
          </a:p>
          <a:p>
            <a:pPr algn="just"/>
            <a:r>
              <a:rPr lang="ru-RU" sz="1100" b="1" dirty="0" smtClean="0"/>
              <a:t>	</a:t>
            </a:r>
            <a:r>
              <a:rPr lang="en-US" sz="1100" b="1" dirty="0" smtClean="0"/>
              <a:t>IEC </a:t>
            </a:r>
            <a:r>
              <a:rPr lang="ru-RU" sz="1100" b="1" dirty="0" smtClean="0"/>
              <a:t>61513 </a:t>
            </a:r>
            <a:r>
              <a:rPr lang="ru-RU" sz="1100" dirty="0" smtClean="0"/>
              <a:t>Атомные станции. Системы контроля и управления, важные для безопасности. Общие требования.</a:t>
            </a:r>
          </a:p>
          <a:p>
            <a:r>
              <a:rPr lang="ru-RU" sz="1100" dirty="0" smtClean="0"/>
              <a:t>Настоящий стандарт устанавливает требования к системам контроля и управления и их оборудованию, которые предназначены для выполнения функций, важных для безопасности АС.</a:t>
            </a:r>
          </a:p>
          <a:p>
            <a:pPr algn="just"/>
            <a:r>
              <a:rPr lang="ru-RU" sz="1100" b="1" dirty="0" smtClean="0"/>
              <a:t>	</a:t>
            </a:r>
            <a:r>
              <a:rPr lang="en-US" sz="1100" b="1" dirty="0" smtClean="0"/>
              <a:t>IEC </a:t>
            </a:r>
            <a:r>
              <a:rPr lang="ru-RU" sz="1100" b="1" dirty="0" smtClean="0"/>
              <a:t>61226 </a:t>
            </a:r>
            <a:r>
              <a:rPr lang="ru-RU" sz="1100" dirty="0" smtClean="0"/>
              <a:t>Атомные станции. Системы контроля и управления, важные для безопасности. Классификация функций контроля и управления.</a:t>
            </a:r>
          </a:p>
          <a:p>
            <a:pPr algn="just" defTabSz="361950"/>
            <a:r>
              <a:rPr lang="ru-RU" sz="1100" dirty="0" smtClean="0"/>
              <a:t>Настоящий стандарт устанавливает критерии и методы, применяемые для отнесения функций контроля и управления АС к трем категориям — А, В и С в зависимости от важности функции для безопасности, а также для отнесения функций, не имеющих непосредственной важности для безопасности, к категории «неклассифицированная» (НК). Настоящий стандарт описывает общие характерные требования для каждой категории и устанавливает основные технические требования по таким вопросам, как обеспечение качества, надежность, испытания и обслуживание.</a:t>
            </a:r>
          </a:p>
          <a:p>
            <a:pPr algn="just" defTabSz="361950"/>
            <a:r>
              <a:rPr lang="ru-RU" sz="1100" dirty="0" smtClean="0"/>
              <a:t>	Но</a:t>
            </a:r>
            <a:r>
              <a:rPr lang="ru-RU" sz="1100" baseline="0" dirty="0" smtClean="0"/>
              <a:t> необходимо учитывать, что в каждой стране сооружения АЭС возможно применение национальных требований к классификации.</a:t>
            </a:r>
            <a:endParaRPr lang="ru-RU" sz="1100" dirty="0" smtClean="0"/>
          </a:p>
          <a:p>
            <a:endParaRPr lang="ru-RU" sz="11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26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Системы</a:t>
            </a:r>
            <a:r>
              <a:rPr lang="ru-RU" baseline="0" dirty="0" smtClean="0"/>
              <a:t> и компоненты систем</a:t>
            </a:r>
            <a:r>
              <a:rPr lang="ru-RU" dirty="0" smtClean="0"/>
              <a:t> всех классов</a:t>
            </a:r>
            <a:r>
              <a:rPr lang="ru-RU" baseline="0" dirty="0" smtClean="0"/>
              <a:t> безопасности должны соотвествовать общепромышленным требованиям, которые раскрыты в директивах Европейского парламента.</a:t>
            </a:r>
          </a:p>
          <a:p>
            <a:r>
              <a:rPr lang="ru-RU" baseline="0" dirty="0" smtClean="0"/>
              <a:t>Для венгерского и финского проектов они обязательны. По остальным зарубежным пректам данные требования уточняются.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01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Процедуры оценки соответствия раскрывают модули. Необходимые для применения модули,</a:t>
            </a:r>
            <a:r>
              <a:rPr lang="ru-RU" baseline="0" dirty="0" smtClean="0"/>
              <a:t> указаны в каждой из директив.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778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требованиями МЭК 61513 перед началом проектирования СКУ необходимо провести анализ пригодности выбранной платформы для применения в проекте, в соответствии с его требованиями. Предварительный отчет по обеспечению безопасности для новой или модернизируемой АЭС, как правило, должен сопровождаться документами по общей квалификации СКУ.</a:t>
            </a:r>
          </a:p>
          <a:p>
            <a:r>
              <a:rPr lang="ru-RU" sz="105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Подтверждение пригодности платформы требуется в виде</a:t>
            </a:r>
            <a:r>
              <a:rPr lang="ru-RU" sz="1056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сертификата на соответствие международным стандартам</a:t>
            </a:r>
            <a:endParaRPr lang="ru-RU" sz="105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53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6511"/>
            <a:ext cx="9654142" cy="4246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7885" y="983457"/>
            <a:ext cx="854392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756"/>
            <a:ext cx="9906000" cy="778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85" y="430309"/>
            <a:ext cx="1362729" cy="3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2164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29B8-A8D6-418C-AD87-D56BEFE8115D}" type="slidenum">
              <a:rPr lang="ru-RU">
                <a:solidFill>
                  <a:srgbClr val="003274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8723" y="428796"/>
            <a:ext cx="854392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4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7885" y="3025209"/>
            <a:ext cx="854392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56"/>
            <a:ext cx="9906000" cy="7780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991"/>
            <a:ext cx="9906000" cy="31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1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png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45104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6511"/>
            <a:ext cx="9654142" cy="4246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23" y="428796"/>
            <a:ext cx="854392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23" y="2309021"/>
            <a:ext cx="8543925" cy="200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8896" y="6273618"/>
            <a:ext cx="405246" cy="5262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ctr">
              <a:defRPr sz="1100" b="1" i="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3A9ACF-7245-7948-A621-30735698131C}" type="slidenum">
              <a:rPr lang="ru-RU" smtClean="0"/>
              <a:pPr/>
              <a:t>‹Nr.›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756"/>
            <a:ext cx="9906000" cy="7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44960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044960"/>
        </a:buClr>
        <a:buFont typeface="Arial" charset="0"/>
        <a:buChar char="•"/>
        <a:defRPr sz="1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044960"/>
        </a:buClr>
        <a:buFont typeface="Arial" charset="0"/>
        <a:buChar char="•"/>
        <a:defRPr sz="12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044960"/>
        </a:buClr>
        <a:buFont typeface="Arial" charset="0"/>
        <a:buChar char="•"/>
        <a:defRPr sz="1400" b="0" i="0" kern="1200">
          <a:solidFill>
            <a:schemeClr val="tx1"/>
          </a:solidFill>
          <a:latin typeface="PT Sans" charset="-52"/>
          <a:ea typeface="PT Sans" charset="-52"/>
          <a:cs typeface="PT Sans" charset="-52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044960"/>
        </a:buClr>
        <a:buFont typeface="Arial" charset="0"/>
        <a:buChar char="•"/>
        <a:defRPr sz="1400" b="0" i="0" kern="1200">
          <a:solidFill>
            <a:schemeClr val="tx1"/>
          </a:solidFill>
          <a:latin typeface="PT Sans" charset="-52"/>
          <a:ea typeface="PT Sans" charset="-52"/>
          <a:cs typeface="PT Sans" charset="-5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5.xml"/><Relationship Id="rId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06171"/>
            <a:ext cx="9906000" cy="3226500"/>
          </a:xfrm>
          <a:prstGeom prst="rect">
            <a:avLst/>
          </a:prstGeom>
        </p:spPr>
      </p:pic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3403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5078"/>
            <a:ext cx="9906000" cy="100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20823"/>
            <a:ext cx="9906000" cy="56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99" y="983457"/>
            <a:ext cx="9296259" cy="1559176"/>
          </a:xfrm>
        </p:spPr>
        <p:txBody>
          <a:bodyPr>
            <a:normAutofit/>
          </a:bodyPr>
          <a:lstStyle/>
          <a:p>
            <a:r>
              <a:rPr lang="ru-RU" sz="2400" cap="all" dirty="0" smtClean="0"/>
              <a:t>Требования к сертификации систем и компонентов АСУ ТП при реализации зарубежных проектов</a:t>
            </a:r>
            <a:endParaRPr lang="ru-RU" sz="2400" b="1" cap="all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38142" y="5769958"/>
            <a:ext cx="6273007" cy="292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44960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44960"/>
              </a:buClr>
              <a:buFont typeface="Arial" charset="0"/>
              <a:buChar char="•"/>
              <a:defRPr sz="1400" b="0" i="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971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44960"/>
              </a:buClr>
              <a:buFont typeface="Arial" charset="0"/>
              <a:buChar char="•"/>
              <a:defRPr sz="1200" b="0" i="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3144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44960"/>
              </a:buClr>
              <a:buFont typeface="Arial" charset="0"/>
              <a:buChar char="•"/>
              <a:defRPr sz="1400" b="0" i="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44960"/>
              </a:buClr>
              <a:buFont typeface="Arial" charset="0"/>
              <a:buChar char="•"/>
              <a:defRPr sz="1400" b="0" i="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4D4D4D"/>
                </a:solidFill>
                <a:latin typeface="Calibri" charset="0"/>
                <a:ea typeface="Calibri" charset="0"/>
                <a:cs typeface="Calibri" charset="0"/>
              </a:rPr>
              <a:t>03.1</a:t>
            </a:r>
            <a:r>
              <a:rPr lang="en-US" sz="1900" dirty="0" smtClean="0">
                <a:solidFill>
                  <a:srgbClr val="4D4D4D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ru-RU" sz="1900" dirty="0" smtClean="0">
                <a:solidFill>
                  <a:srgbClr val="4D4D4D"/>
                </a:solidFill>
                <a:latin typeface="Calibri" charset="0"/>
                <a:ea typeface="Calibri" charset="0"/>
                <a:cs typeface="Calibri" charset="0"/>
              </a:rPr>
              <a:t>.2018, г. Москва</a:t>
            </a:r>
            <a:endParaRPr lang="en-US" sz="1900" dirty="0">
              <a:solidFill>
                <a:srgbClr val="4D4D4D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8171" y="5685679"/>
            <a:ext cx="809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srgbClr val="4D4D4D"/>
                </a:solidFill>
                <a:latin typeface="Calibri" charset="0"/>
                <a:ea typeface="Calibri" charset="0"/>
                <a:cs typeface="Calibri" charset="0"/>
              </a:rPr>
              <a:t>Докладчики: Зятников А.Н., Казакова И.А.</a:t>
            </a:r>
            <a:endParaRPr lang="ru-RU" sz="1800" dirty="0">
              <a:solidFill>
                <a:srgbClr val="4D4D4D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/>
            <a:r>
              <a:rPr lang="ru-RU" sz="1800" dirty="0" smtClean="0">
                <a:solidFill>
                  <a:srgbClr val="4D4D4D"/>
                </a:solidFill>
                <a:latin typeface="Calibri" charset="0"/>
                <a:ea typeface="Calibri" charset="0"/>
                <a:cs typeface="Calibri" charset="0"/>
              </a:rPr>
              <a:t>АО </a:t>
            </a:r>
            <a:r>
              <a:rPr lang="ru-RU" sz="1800" dirty="0">
                <a:solidFill>
                  <a:srgbClr val="4D4D4D"/>
                </a:solidFill>
                <a:latin typeface="Calibri" charset="0"/>
                <a:ea typeface="Calibri" charset="0"/>
                <a:cs typeface="Calibri" charset="0"/>
              </a:rPr>
              <a:t>«РАСУ» 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238" y="2567773"/>
            <a:ext cx="8677636" cy="342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Квалификационная оценка платформы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239" y="1652234"/>
            <a:ext cx="8677636" cy="381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Типовые испытания компонентов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240" y="2022219"/>
            <a:ext cx="2794174" cy="543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Аппаратное обеспечение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09980" y="2021489"/>
            <a:ext cx="5890896" cy="240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Программное обеспечение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240" y="3967098"/>
            <a:ext cx="8677635" cy="447955"/>
          </a:xfrm>
          <a:prstGeom prst="rect">
            <a:avLst/>
          </a:prstGeom>
          <a:solidFill>
            <a:srgbClr val="B5C9CF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Верификация спецификаций требований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240" y="4423234"/>
            <a:ext cx="8677635" cy="380852"/>
          </a:xfrm>
          <a:prstGeom prst="rect">
            <a:avLst/>
          </a:prstGeom>
          <a:solidFill>
            <a:srgbClr val="B5C9CF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Дополнительные испытания компонентов (при необходимости)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239" y="5262395"/>
            <a:ext cx="8677635" cy="372633"/>
          </a:xfrm>
          <a:prstGeom prst="rect">
            <a:avLst/>
          </a:prstGeom>
          <a:solidFill>
            <a:srgbClr val="B5C9CF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Сертификация системы на основе результатов заводских приемочных испытаний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240" y="4795024"/>
            <a:ext cx="2794174" cy="467673"/>
          </a:xfrm>
          <a:prstGeom prst="rect">
            <a:avLst/>
          </a:prstGeom>
          <a:solidFill>
            <a:srgbClr val="B5C9CF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Аппаратное обеспечение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240" y="5635735"/>
            <a:ext cx="8677636" cy="355949"/>
          </a:xfrm>
          <a:prstGeom prst="rect">
            <a:avLst/>
          </a:prstGeom>
          <a:solidFill>
            <a:srgbClr val="B5C9CF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Интеграционные испытания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0202" y="1104204"/>
            <a:ext cx="8380673" cy="387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Этап 1.  </a:t>
            </a:r>
            <a:r>
              <a:rPr lang="ru-RU" b="1" dirty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chemeClr val="tx1"/>
                </a:solidFill>
              </a:rPr>
              <a:t>валификационная </a:t>
            </a:r>
            <a:r>
              <a:rPr lang="ru-RU" b="1" dirty="0">
                <a:solidFill>
                  <a:schemeClr val="tx1"/>
                </a:solidFill>
              </a:rPr>
              <a:t>оценка </a:t>
            </a:r>
            <a:r>
              <a:rPr lang="ru-RU" b="1" dirty="0" smtClean="0">
                <a:solidFill>
                  <a:schemeClr val="tx1"/>
                </a:solidFill>
              </a:rPr>
              <a:t>(общая </a:t>
            </a:r>
            <a:r>
              <a:rPr lang="ru-RU" b="1" dirty="0">
                <a:solidFill>
                  <a:schemeClr val="tx1"/>
                </a:solidFill>
              </a:rPr>
              <a:t>сертификация, независимая от </a:t>
            </a:r>
            <a:r>
              <a:rPr lang="ru-RU" b="1" dirty="0" smtClean="0">
                <a:solidFill>
                  <a:schemeClr val="tx1"/>
                </a:solidFill>
              </a:rPr>
              <a:t>проекта)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0202" y="3477828"/>
            <a:ext cx="8380674" cy="397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Этап 2. Квалификация</a:t>
            </a: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ертификация </a:t>
            </a:r>
            <a:r>
              <a:rPr lang="ru-RU" b="1" dirty="0">
                <a:solidFill>
                  <a:schemeClr val="tx1"/>
                </a:solidFill>
              </a:rPr>
              <a:t>в соответствии с требованиями конкретного </a:t>
            </a:r>
            <a:r>
              <a:rPr lang="ru-RU" b="1" dirty="0" smtClean="0">
                <a:solidFill>
                  <a:schemeClr val="tx1"/>
                </a:solidFill>
              </a:rPr>
              <a:t>проекта)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3024" y="959005"/>
            <a:ext cx="9025872" cy="20589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3626" y="3424728"/>
            <a:ext cx="9015270" cy="2790218"/>
          </a:xfrm>
          <a:prstGeom prst="rect">
            <a:avLst/>
          </a:prstGeom>
          <a:noFill/>
          <a:ln w="28575">
            <a:solidFill>
              <a:srgbClr val="507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179464" y="2963223"/>
            <a:ext cx="556496" cy="508357"/>
          </a:xfrm>
          <a:prstGeom prst="downArrow">
            <a:avLst/>
          </a:prstGeom>
          <a:solidFill>
            <a:srgbClr val="9EAA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04325" y="2251243"/>
            <a:ext cx="1834258" cy="310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Операционное ПО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4359" y="2251243"/>
            <a:ext cx="1754459" cy="314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Прикладное ПО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89288" y="2251243"/>
            <a:ext cx="2316283" cy="314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Инструментальное ПО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17414" y="5021100"/>
            <a:ext cx="1834258" cy="245327"/>
          </a:xfrm>
          <a:prstGeom prst="rect">
            <a:avLst/>
          </a:prstGeom>
          <a:solidFill>
            <a:srgbClr val="B5C9CF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Операционное ПО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51672" y="5014714"/>
            <a:ext cx="1754459" cy="247983"/>
          </a:xfrm>
          <a:prstGeom prst="rect">
            <a:avLst/>
          </a:prstGeom>
          <a:solidFill>
            <a:srgbClr val="B5C9CF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Прикладное ПО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96722" y="5020072"/>
            <a:ext cx="2316283" cy="245769"/>
          </a:xfrm>
          <a:prstGeom prst="rect">
            <a:avLst/>
          </a:prstGeom>
          <a:solidFill>
            <a:srgbClr val="B5C9CF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Инструментальное ПО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117414" y="4792164"/>
            <a:ext cx="5890896" cy="228936"/>
          </a:xfrm>
          <a:prstGeom prst="rect">
            <a:avLst/>
          </a:prstGeom>
          <a:solidFill>
            <a:srgbClr val="B5C9CF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Программное обеспечение</a:t>
            </a: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223023" y="434398"/>
            <a:ext cx="8733147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Международная ядерная квалификация 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7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29344" y="1087844"/>
            <a:ext cx="8610600" cy="464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205"/>
              </a:spcAft>
              <a:buFont typeface="Wingdings" panose="05000000000000000000" pitchFamily="2" charset="2"/>
              <a:buChar char="ü"/>
            </a:pP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Общее описание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платформы со </a:t>
            </a: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ссылками на все материалы, дающие подробное описание работы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платформы;</a:t>
            </a:r>
            <a:endParaRPr lang="de-DE" sz="1400" dirty="0">
              <a:solidFill>
                <a:srgbClr val="000000"/>
              </a:solidFill>
              <a:ea typeface="Arial" panose="020B060402020202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Гарантийные обязательства компании-поставщика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платформы; </a:t>
            </a:r>
            <a:endParaRPr lang="de-DE" sz="1400" dirty="0">
              <a:solidFill>
                <a:srgbClr val="000000"/>
              </a:solidFill>
              <a:ea typeface="Arial" panose="020B060402020202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Перечень стандартов и нормативов, составляющих нормативную основу для разработки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платформы, </a:t>
            </a: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включая официально оформленное заявление компании-поставщика о соблюдении требований указанных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стандартов;</a:t>
            </a:r>
            <a:endParaRPr lang="de-DE" sz="1400" dirty="0">
              <a:solidFill>
                <a:srgbClr val="000000"/>
              </a:solidFill>
              <a:ea typeface="Arial" panose="020B060402020202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Документацию </a:t>
            </a: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по концептуальному проекту и производственным чертежам и схемам компонентов, комплектующих, цепей и т.д.,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с </a:t>
            </a: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описаниями и пояснениями,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необходимыми </a:t>
            </a: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для их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понимания;</a:t>
            </a:r>
            <a:endParaRPr lang="de-DE" sz="1400" dirty="0">
              <a:solidFill>
                <a:srgbClr val="000000"/>
              </a:solidFill>
              <a:ea typeface="Arial" panose="020B060402020202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Архитектура программного обеспечения платформы с доступом к коду конкретных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модулей;</a:t>
            </a:r>
            <a:endParaRPr lang="de-DE" sz="1400" dirty="0">
              <a:solidFill>
                <a:srgbClr val="000000"/>
              </a:solidFill>
              <a:ea typeface="Arial" panose="020B060402020202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Общая информация по среде разработке программного обеспечения и программным средствам, используемым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производителем;</a:t>
            </a:r>
            <a:endParaRPr lang="de-DE" sz="1400" dirty="0">
              <a:solidFill>
                <a:srgbClr val="000000"/>
              </a:solidFill>
              <a:ea typeface="Arial" panose="020B060402020202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Описание производственных процессов компаний-поставщиков (и/или субпоставщиков по необходимости), используемых при разработке и производстве аппаратного обеспечения платформ СКУ.</a:t>
            </a:r>
            <a:endParaRPr lang="de-DE" sz="1400" dirty="0">
              <a:solidFill>
                <a:srgbClr val="000000"/>
              </a:solidFill>
              <a:ea typeface="Arial" panose="020B060402020202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Информация о безопасности процессов, реализуемых при разработке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платформы;</a:t>
            </a:r>
            <a:endParaRPr lang="de-DE" sz="1400" dirty="0">
              <a:solidFill>
                <a:srgbClr val="000000"/>
              </a:solidFill>
              <a:ea typeface="Arial" panose="020B060402020202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Документация по процедурам верификации и валидации. Доступ к записям по испытаниям узлов и валидационным испытаниям при финальной интеграции продукта. Информация по методикам валидации и программным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средствам;</a:t>
            </a:r>
            <a:endParaRPr lang="de-DE" sz="1400" dirty="0">
              <a:solidFill>
                <a:srgbClr val="000000"/>
              </a:solidFill>
              <a:ea typeface="Arial" panose="020B060402020202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Записи о техническом обслуживании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платформы, </a:t>
            </a: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отказах </a:t>
            </a:r>
            <a:r>
              <a:rPr lang="ru-RU" sz="1400" spc="50" dirty="0" smtClean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компонентов </a:t>
            </a:r>
            <a:r>
              <a:rPr lang="ru-RU" sz="1400" spc="50" dirty="0">
                <a:solidFill>
                  <a:srgbClr val="000000"/>
                </a:solidFill>
                <a:ea typeface="Arial" panose="020B0604020202020204" pitchFamily="34" charset="0"/>
                <a:cs typeface="Symbol" panose="05050102010706020507" pitchFamily="18" charset="2"/>
              </a:rPr>
              <a:t>и т. д. (необходимо для оценки опыта эксплуатации). </a:t>
            </a:r>
            <a:endParaRPr lang="de-DE" sz="1400" dirty="0">
              <a:solidFill>
                <a:srgbClr val="000000"/>
              </a:solidFill>
              <a:effectLst/>
              <a:ea typeface="Arial" panose="020B0604020202020204" pitchFamily="34" charset="0"/>
              <a:cs typeface="Symbol" panose="05050102010706020507" pitchFamily="18" charset="2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29343" y="434398"/>
            <a:ext cx="8226828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Документация по платформе СКУ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53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36171" y="434398"/>
            <a:ext cx="8820000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Методы и документальное оформление квалификационной оценки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924" y="1051957"/>
            <a:ext cx="4594303" cy="329520"/>
          </a:xfrm>
          <a:prstGeom prst="rect">
            <a:avLst/>
          </a:prstGeom>
          <a:solidFill>
            <a:srgbClr val="BCC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Методы квалификационной оценки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1924" y="4113642"/>
            <a:ext cx="7385425" cy="771867"/>
          </a:xfrm>
          <a:prstGeom prst="rect">
            <a:avLst/>
          </a:prstGeom>
          <a:solidFill>
            <a:srgbClr val="BCC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err="1">
                <a:solidFill>
                  <a:schemeClr val="tx1"/>
                </a:solidFill>
              </a:rPr>
              <a:t>О</a:t>
            </a:r>
            <a:r>
              <a:rPr lang="en-US" sz="1400" b="1" dirty="0" smtClean="0">
                <a:solidFill>
                  <a:schemeClr val="tx1"/>
                </a:solidFill>
              </a:rPr>
              <a:t>тчет </a:t>
            </a:r>
            <a:r>
              <a:rPr lang="en-US" sz="1400" b="1" dirty="0">
                <a:solidFill>
                  <a:schemeClr val="tx1"/>
                </a:solidFill>
              </a:rPr>
              <a:t>по квалификационной </a:t>
            </a:r>
            <a:r>
              <a:rPr lang="en-US" sz="1400" b="1" dirty="0" smtClean="0">
                <a:solidFill>
                  <a:schemeClr val="tx1"/>
                </a:solidFill>
              </a:rPr>
              <a:t>оценке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en-US" sz="1400" dirty="0" err="1">
                <a:solidFill>
                  <a:schemeClr val="tx1"/>
                </a:solidFill>
              </a:rPr>
              <a:t>включает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краткую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характеристику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мероприятий</a:t>
            </a:r>
            <a:r>
              <a:rPr lang="en-US" sz="1400" dirty="0">
                <a:solidFill>
                  <a:schemeClr val="tx1"/>
                </a:solidFill>
              </a:rPr>
              <a:t> и </a:t>
            </a:r>
            <a:r>
              <a:rPr lang="en-US" sz="1400" dirty="0" err="1">
                <a:solidFill>
                  <a:schemeClr val="tx1"/>
                </a:solidFill>
              </a:rPr>
              <a:t>результатов</a:t>
            </a:r>
            <a:r>
              <a:rPr lang="en-US" sz="1400" dirty="0">
                <a:solidFill>
                  <a:schemeClr val="tx1"/>
                </a:solidFill>
              </a:rPr>
              <a:t> квалификационной </a:t>
            </a:r>
            <a:r>
              <a:rPr lang="en-US" sz="1400" dirty="0" err="1">
                <a:solidFill>
                  <a:schemeClr val="tx1"/>
                </a:solidFill>
              </a:rPr>
              <a:t>оценки</a:t>
            </a:r>
            <a:r>
              <a:rPr lang="en-US" sz="1400" dirty="0">
                <a:solidFill>
                  <a:schemeClr val="tx1"/>
                </a:solidFill>
              </a:rPr>
              <a:t>, а </a:t>
            </a:r>
            <a:r>
              <a:rPr lang="en-US" sz="1400" dirty="0" err="1">
                <a:solidFill>
                  <a:schemeClr val="tx1"/>
                </a:solidFill>
              </a:rPr>
              <a:t>также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содержит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возможные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рекомендации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1924" y="5001188"/>
            <a:ext cx="7385425" cy="342522"/>
          </a:xfrm>
          <a:prstGeom prst="rect">
            <a:avLst/>
          </a:prstGeom>
          <a:solidFill>
            <a:srgbClr val="BCC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Экспертное заключение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3204" y="3288094"/>
            <a:ext cx="6824145" cy="709869"/>
          </a:xfrm>
          <a:prstGeom prst="rect">
            <a:avLst/>
          </a:prstGeom>
          <a:solidFill>
            <a:srgbClr val="F4F7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Анализ</a:t>
            </a:r>
          </a:p>
          <a:p>
            <a:r>
              <a:rPr lang="en-US" sz="1400" dirty="0" err="1">
                <a:solidFill>
                  <a:schemeClr val="tx1"/>
                </a:solidFill>
              </a:rPr>
              <a:t>Квалификация</a:t>
            </a:r>
            <a:r>
              <a:rPr lang="en-US" sz="1400" dirty="0">
                <a:solidFill>
                  <a:schemeClr val="tx1"/>
                </a:solidFill>
              </a:rPr>
              <a:t> по </a:t>
            </a:r>
            <a:r>
              <a:rPr lang="en-US" sz="1400" dirty="0" err="1">
                <a:solidFill>
                  <a:schemeClr val="tx1"/>
                </a:solidFill>
              </a:rPr>
              <a:t>анализу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предполагает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проведения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логической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оценки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или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создания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репрезентативной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модели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модулей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являющихся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объектом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квалификации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3204" y="1524908"/>
            <a:ext cx="6824145" cy="624296"/>
          </a:xfrm>
          <a:prstGeom prst="rect">
            <a:avLst/>
          </a:prstGeom>
          <a:solidFill>
            <a:srgbClr val="F4F7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Испытания типового </a:t>
            </a:r>
            <a:r>
              <a:rPr lang="en-US" sz="1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образца</a:t>
            </a:r>
            <a:r>
              <a:rPr lang="ru-RU" sz="1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позволяют </a:t>
            </a:r>
            <a:r>
              <a:rPr lang="en-US" sz="1400" dirty="0">
                <a:solidFill>
                  <a:schemeClr val="tx1"/>
                </a:solidFill>
              </a:rPr>
              <a:t>подтвердить </a:t>
            </a:r>
            <a:r>
              <a:rPr lang="en-US" sz="1400" dirty="0" smtClean="0">
                <a:solidFill>
                  <a:schemeClr val="tx1"/>
                </a:solidFill>
              </a:rPr>
              <a:t>соответствие </a:t>
            </a:r>
            <a:r>
              <a:rPr lang="en-US" sz="1400" dirty="0" err="1">
                <a:solidFill>
                  <a:schemeClr val="tx1"/>
                </a:solidFill>
              </a:rPr>
              <a:t>модуля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спецификации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его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функциональных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характеристик</a:t>
            </a:r>
            <a:r>
              <a:rPr lang="ru-RU" sz="1400" dirty="0" smtClean="0">
                <a:solidFill>
                  <a:schemeClr val="tx1"/>
                </a:solidFill>
              </a:rPr>
              <a:t> вне зависимости от конкретного проекта</a:t>
            </a:r>
            <a:endParaRPr lang="ru-RU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53203" y="2243197"/>
            <a:ext cx="6824146" cy="945904"/>
          </a:xfrm>
          <a:prstGeom prst="rect">
            <a:avLst/>
          </a:prstGeom>
          <a:solidFill>
            <a:srgbClr val="F4F7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Опыт </a:t>
            </a:r>
            <a:r>
              <a:rPr lang="en-US" sz="1400" dirty="0" smtClean="0">
                <a:solidFill>
                  <a:schemeClr val="tx1"/>
                </a:solidFill>
              </a:rPr>
              <a:t>эксплуатации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en-US" sz="1400" dirty="0" err="1">
                <a:solidFill>
                  <a:schemeClr val="tx1"/>
                </a:solidFill>
              </a:rPr>
              <a:t>Выполняется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оценка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имеющихся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данных</a:t>
            </a:r>
            <a:r>
              <a:rPr lang="en-US" sz="1400" dirty="0">
                <a:solidFill>
                  <a:schemeClr val="tx1"/>
                </a:solidFill>
              </a:rPr>
              <a:t> по </a:t>
            </a:r>
            <a:r>
              <a:rPr lang="en-US" sz="1400" dirty="0" err="1">
                <a:solidFill>
                  <a:schemeClr val="tx1"/>
                </a:solidFill>
              </a:rPr>
              <a:t>условиям</a:t>
            </a:r>
            <a:r>
              <a:rPr lang="en-US" sz="1400" dirty="0">
                <a:solidFill>
                  <a:schemeClr val="tx1"/>
                </a:solidFill>
              </a:rPr>
              <a:t> эксплуатации и </a:t>
            </a:r>
            <a:r>
              <a:rPr lang="en-US" sz="1400" dirty="0" err="1">
                <a:solidFill>
                  <a:schemeClr val="tx1"/>
                </a:solidFill>
              </a:rPr>
              <a:t>эксплуатационным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характеристикам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относительно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фактических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условий</a:t>
            </a:r>
            <a:r>
              <a:rPr lang="en-US" sz="1400" dirty="0">
                <a:solidFill>
                  <a:schemeClr val="tx1"/>
                </a:solidFill>
              </a:rPr>
              <a:t> эксплуатации и </a:t>
            </a:r>
            <a:r>
              <a:rPr lang="en-US" sz="1400" dirty="0" err="1">
                <a:solidFill>
                  <a:schemeClr val="tx1"/>
                </a:solidFill>
              </a:rPr>
              <a:t>производительности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оборудования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являющегося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объектом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квалификаци</a:t>
            </a:r>
            <a:r>
              <a:rPr lang="ru-RU" sz="1400" dirty="0" smtClean="0">
                <a:solidFill>
                  <a:schemeClr val="tx1"/>
                </a:solidFill>
              </a:rPr>
              <a:t>и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1924" y="5467528"/>
            <a:ext cx="7385425" cy="342522"/>
          </a:xfrm>
          <a:prstGeom prst="rect">
            <a:avLst/>
          </a:prstGeom>
          <a:solidFill>
            <a:srgbClr val="BCC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Сертификат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045029" y="1381477"/>
            <a:ext cx="8708" cy="226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5" idx="1"/>
          </p:cNvCxnSpPr>
          <p:nvPr/>
        </p:nvCxnSpPr>
        <p:spPr>
          <a:xfrm>
            <a:off x="1053737" y="1837056"/>
            <a:ext cx="2994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6" idx="1"/>
          </p:cNvCxnSpPr>
          <p:nvPr/>
        </p:nvCxnSpPr>
        <p:spPr>
          <a:xfrm>
            <a:off x="1053737" y="2716149"/>
            <a:ext cx="2994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2" idx="1"/>
          </p:cNvCxnSpPr>
          <p:nvPr/>
        </p:nvCxnSpPr>
        <p:spPr>
          <a:xfrm>
            <a:off x="1045029" y="3643028"/>
            <a:ext cx="30817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3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36171" y="434398"/>
            <a:ext cx="8820000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Квалификационная оценка аппаратного обеспечения 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6171" y="885136"/>
            <a:ext cx="888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Экспертиза и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аппаратн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ого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обеспечения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с целью подтверждения соответствия их характеристик спецификации требований к платформе СКУ.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7199" y="1449797"/>
            <a:ext cx="952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</a:t>
            </a:r>
            <a:r>
              <a:rPr lang="ru-RU" sz="1400" dirty="0" smtClean="0"/>
              <a:t>валификационная стратегия: </a:t>
            </a:r>
            <a:r>
              <a:rPr lang="de-DE" sz="1400" u="sng" dirty="0" smtClean="0"/>
              <a:t>IEC/IEEE 60780-323 </a:t>
            </a:r>
            <a:r>
              <a:rPr lang="ru-RU" sz="1400" i="1" dirty="0"/>
              <a:t>Объекты использования атомной энергии - Электрическое оборудование, важное для безопасности </a:t>
            </a:r>
            <a:r>
              <a:rPr lang="ru-RU" sz="1400" i="1" dirty="0" smtClean="0"/>
              <a:t>– Квалификация</a:t>
            </a:r>
            <a:r>
              <a:rPr lang="de-DE" sz="1400" i="1" dirty="0"/>
              <a:t>.</a:t>
            </a:r>
            <a:endParaRPr lang="ru-RU" sz="1400" i="1" dirty="0" smtClean="0"/>
          </a:p>
          <a:p>
            <a:r>
              <a:rPr lang="ru-RU" sz="1400" dirty="0" smtClean="0"/>
              <a:t>Общие требования: </a:t>
            </a:r>
            <a:r>
              <a:rPr lang="de-DE" sz="1400" u="sng" dirty="0" smtClean="0"/>
              <a:t>IEC 60987</a:t>
            </a:r>
            <a:r>
              <a:rPr lang="ru-RU" sz="1400" u="sng" dirty="0" smtClean="0"/>
              <a:t>  </a:t>
            </a:r>
            <a:r>
              <a:rPr lang="ru-RU" sz="1400" i="1" dirty="0"/>
              <a:t>Атомные электростанции. Системы АСУ ТП, важные для безопасности. </a:t>
            </a:r>
            <a:r>
              <a:rPr lang="en-US" sz="1400" i="1" dirty="0"/>
              <a:t>Требования к разработке аппаратного обеспечения компьютеризированных </a:t>
            </a:r>
            <a:r>
              <a:rPr lang="en-US" sz="1400" i="1" dirty="0" smtClean="0"/>
              <a:t>систем.</a:t>
            </a:r>
            <a:endParaRPr lang="ru-RU" sz="14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2761" y="2465433"/>
            <a:ext cx="3813717" cy="1821366"/>
          </a:xfrm>
          <a:prstGeom prst="rect">
            <a:avLst/>
          </a:prstGeom>
          <a:noFill/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98379" y="2465433"/>
            <a:ext cx="4899103" cy="1821366"/>
          </a:xfrm>
          <a:prstGeom prst="rect">
            <a:avLst/>
          </a:prstGeom>
          <a:noFill/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98063" y="4844604"/>
            <a:ext cx="3813717" cy="403903"/>
          </a:xfrm>
          <a:prstGeom prst="rect">
            <a:avLst/>
          </a:prstGeom>
          <a:noFill/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2761" y="2476387"/>
            <a:ext cx="38137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Документарная проверка: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/>
              <a:t>Оценка проектных документов.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/>
              <a:t>Спецификация испытаний.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 smtClean="0"/>
              <a:t>Программа испытаний.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 smtClean="0"/>
              <a:t>Анализ критической нагрузки.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 smtClean="0"/>
              <a:t>Расчет интенсивности отказов.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 smtClean="0"/>
              <a:t>Оценка производственных процессов.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 smtClean="0"/>
              <a:t>и т.д.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98379" y="2476137"/>
            <a:ext cx="4899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Практические испытания: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 smtClean="0"/>
              <a:t>Визуальный осмотр и проверка конструктивных элементов (</a:t>
            </a:r>
            <a:r>
              <a:rPr lang="de-DE" sz="1400" dirty="0" smtClean="0"/>
              <a:t>IEC </a:t>
            </a:r>
            <a:r>
              <a:rPr lang="ru-RU" sz="1400" dirty="0" smtClean="0"/>
              <a:t>60664).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 smtClean="0"/>
              <a:t>Функциональные испытания.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 smtClean="0"/>
              <a:t>Климатические испытания (</a:t>
            </a:r>
            <a:r>
              <a:rPr lang="de-DE" sz="1400" dirty="0" smtClean="0"/>
              <a:t>IEC</a:t>
            </a:r>
            <a:r>
              <a:rPr lang="ru-RU" sz="1400" dirty="0" smtClean="0"/>
              <a:t> 60068).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 smtClean="0"/>
              <a:t>Испытания механической нагрузкой (</a:t>
            </a:r>
            <a:r>
              <a:rPr lang="de-DE" sz="1400" dirty="0"/>
              <a:t>IEC</a:t>
            </a:r>
            <a:r>
              <a:rPr lang="ru-RU" sz="1400" dirty="0"/>
              <a:t> </a:t>
            </a:r>
            <a:r>
              <a:rPr lang="ru-RU" sz="1400" dirty="0" smtClean="0"/>
              <a:t>60068).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 smtClean="0"/>
              <a:t>ЭМС (</a:t>
            </a:r>
            <a:r>
              <a:rPr lang="de-DE" sz="1400" dirty="0" smtClean="0"/>
              <a:t>IEC 61000)</a:t>
            </a:r>
            <a:r>
              <a:rPr lang="ru-RU" sz="1400" dirty="0" smtClean="0"/>
              <a:t>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1400" dirty="0" smtClean="0"/>
              <a:t>и т.д.</a:t>
            </a:r>
            <a:endParaRPr lang="de-DE" sz="14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2498063" y="5460837"/>
            <a:ext cx="3813717" cy="403903"/>
          </a:xfrm>
          <a:prstGeom prst="rect">
            <a:avLst/>
          </a:prstGeom>
          <a:noFill/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498063" y="4906133"/>
            <a:ext cx="381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Отчет о квалификационной оценке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498067" y="5512555"/>
            <a:ext cx="381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Сертификат</a:t>
            </a:r>
            <a:endParaRPr lang="ru-RU" sz="14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903141" y="4542263"/>
            <a:ext cx="5813503" cy="7435"/>
          </a:xfrm>
          <a:prstGeom prst="line">
            <a:avLst/>
          </a:prstGeom>
          <a:ln w="19050">
            <a:solidFill>
              <a:srgbClr val="054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903141" y="4286799"/>
            <a:ext cx="0" cy="255464"/>
          </a:xfrm>
          <a:prstGeom prst="line">
            <a:avLst/>
          </a:prstGeom>
          <a:ln w="19050">
            <a:solidFill>
              <a:srgbClr val="054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716644" y="4286799"/>
            <a:ext cx="0" cy="255464"/>
          </a:xfrm>
          <a:prstGeom prst="line">
            <a:avLst/>
          </a:prstGeom>
          <a:ln w="19050">
            <a:solidFill>
              <a:srgbClr val="054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8" idx="0"/>
          </p:cNvCxnSpPr>
          <p:nvPr/>
        </p:nvCxnSpPr>
        <p:spPr>
          <a:xfrm>
            <a:off x="4404922" y="4549698"/>
            <a:ext cx="0" cy="294906"/>
          </a:xfrm>
          <a:prstGeom prst="line">
            <a:avLst/>
          </a:prstGeom>
          <a:ln w="19050">
            <a:solidFill>
              <a:srgbClr val="054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404920" y="5243538"/>
            <a:ext cx="2" cy="217305"/>
          </a:xfrm>
          <a:prstGeom prst="straightConnector1">
            <a:avLst/>
          </a:prstGeom>
          <a:ln w="38100">
            <a:solidFill>
              <a:srgbClr val="054A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219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90679" y="434398"/>
            <a:ext cx="8765491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Квалификационная оценка программного обеспечения 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836" y="854928"/>
            <a:ext cx="92926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Нормативная база:</a:t>
            </a:r>
          </a:p>
          <a:p>
            <a:r>
              <a:rPr lang="de-DE" sz="1400" u="sng" dirty="0" smtClean="0"/>
              <a:t>IEC 61513 </a:t>
            </a:r>
            <a:r>
              <a:rPr lang="ru-RU" sz="1400" i="1" dirty="0"/>
              <a:t>Атомные электростанции. Системы АСУ ТП, важные для безопасности. </a:t>
            </a:r>
            <a:r>
              <a:rPr lang="en-US" sz="1400" i="1" dirty="0"/>
              <a:t>Общие требования к </a:t>
            </a:r>
            <a:r>
              <a:rPr lang="en-US" sz="1400" i="1" dirty="0" smtClean="0"/>
              <a:t>системам.</a:t>
            </a:r>
          </a:p>
          <a:p>
            <a:r>
              <a:rPr lang="de-DE" sz="1400" u="sng" dirty="0" smtClean="0"/>
              <a:t>IEC 60880 </a:t>
            </a:r>
            <a:r>
              <a:rPr lang="ru-RU" sz="1400" i="1" dirty="0" smtClean="0"/>
              <a:t>Атомные </a:t>
            </a:r>
            <a:r>
              <a:rPr lang="ru-RU" sz="1400" i="1" dirty="0"/>
              <a:t>электростанции. Системы АСУ ТП, важные для безопасности. Программное обеспечение компьютерных систем, выполняющих функции категории </a:t>
            </a:r>
            <a:r>
              <a:rPr lang="ru-RU" sz="1400" i="1" dirty="0" smtClean="0"/>
              <a:t>А</a:t>
            </a:r>
            <a:r>
              <a:rPr lang="de-DE" sz="1400" i="1" dirty="0" smtClean="0"/>
              <a:t>.</a:t>
            </a:r>
          </a:p>
          <a:p>
            <a:r>
              <a:rPr lang="de-DE" sz="1400" u="sng" dirty="0" smtClean="0"/>
              <a:t>IEC 62138 </a:t>
            </a:r>
            <a:r>
              <a:rPr lang="ru-RU" sz="1400" i="1" dirty="0" smtClean="0"/>
              <a:t>Атомные </a:t>
            </a:r>
            <a:r>
              <a:rPr lang="ru-RU" sz="1400" i="1" dirty="0"/>
              <a:t>электростанции. Системы АСУ ТП, важные для безопасности. Программное обеспечение компьютерных систем, выполняющих функции категорий </a:t>
            </a:r>
            <a:r>
              <a:rPr lang="en-US" sz="1400" i="1" dirty="0"/>
              <a:t>B</a:t>
            </a:r>
            <a:r>
              <a:rPr lang="ru-RU" sz="1400" i="1" dirty="0"/>
              <a:t> или </a:t>
            </a:r>
            <a:r>
              <a:rPr lang="en-US" sz="1400" i="1" dirty="0"/>
              <a:t>C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6767" y="2168555"/>
            <a:ext cx="2509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Требования </a:t>
            </a:r>
            <a:r>
              <a:rPr lang="ru-RU" sz="1400" b="1" dirty="0"/>
              <a:t>и </a:t>
            </a:r>
            <a:r>
              <a:rPr lang="ru-RU" sz="1400" b="1" dirty="0" smtClean="0"/>
              <a:t>рекомендации: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16167"/>
              </p:ext>
            </p:extLst>
          </p:nvPr>
        </p:nvGraphicFramePr>
        <p:xfrm>
          <a:off x="190680" y="2508075"/>
          <a:ext cx="9228993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351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 проектирования</a:t>
                      </a:r>
                    </a:p>
                  </a:txBody>
                  <a:tcPr>
                    <a:solidFill>
                      <a:srgbClr val="BCC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Самоконтроль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CC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Рекомендации, зависящие от языка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C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Модифицируемость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Проверки достоверности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Последовательности и оформление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Подход "сверху вниз"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Безопасная выходная информация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Комментарии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7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Верификация промежуточных результатов проекта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Содержимое памяти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Ассемблер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модификаций в процессе разработки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ошибок</a:t>
                      </a:r>
                    </a:p>
                    <a:p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кодирования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Структура ПО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CC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Детальное проектирование и кодирование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C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Проблемно-ориентированные языки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Структуры управления и оценки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Ветвления и циклы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Автоматическая генерация кода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Модули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Подпрограммы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Операционное системное ПО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Вложенные структуры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выполнения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Адресация и массивы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Прерывания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Структуры данных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46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Арифметические выражения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Динамические изменения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546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Тестирования устройств и комплексные тестирования</a:t>
                      </a:r>
                    </a:p>
                  </a:txBody>
                  <a:tcPr>
                    <a:solidFill>
                      <a:srgbClr val="DAE3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665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323299" y="434398"/>
            <a:ext cx="8632871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Интеграционные испытания платформы 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300" y="1279637"/>
            <a:ext cx="8925596" cy="578882"/>
          </a:xfrm>
          <a:prstGeom prst="round2DiagRect">
            <a:avLst/>
          </a:prstGeom>
          <a:ln w="12700">
            <a:solidFill>
              <a:srgbClr val="054A60"/>
            </a:solidFill>
          </a:ln>
        </p:spPr>
        <p:txBody>
          <a:bodyPr wrap="square">
            <a:spAutoFit/>
          </a:bodyPr>
          <a:lstStyle/>
          <a:p>
            <a:pPr marR="25400" algn="just">
              <a:spcBef>
                <a:spcPts val="400"/>
              </a:spcBef>
              <a:spcAft>
                <a:spcPts val="0"/>
              </a:spcAft>
            </a:pPr>
            <a:r>
              <a:rPr lang="ru-RU" sz="14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Цель </a:t>
            </a:r>
            <a:r>
              <a:rPr lang="ru-RU" sz="14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интеграционных испытаний </a:t>
            </a:r>
            <a:r>
              <a:rPr lang="ru-RU" sz="14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14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демонстрация </a:t>
            </a:r>
            <a:r>
              <a:rPr lang="ru-RU" sz="14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</a:t>
            </a:r>
            <a:r>
              <a:rPr lang="ru-RU" sz="14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оценка конкретных характеристик </a:t>
            </a:r>
            <a:r>
              <a:rPr lang="ru-RU" sz="14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системы, </a:t>
            </a:r>
            <a:r>
              <a:rPr lang="ru-RU" sz="1400" spc="1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важных </a:t>
            </a:r>
            <a:r>
              <a:rPr lang="ru-RU" sz="1400" spc="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безопасности, которые не могли быть показаны на уровне компонентов. 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300" y="2393325"/>
            <a:ext cx="8925596" cy="2599293"/>
          </a:xfrm>
          <a:prstGeom prst="round2DiagRect">
            <a:avLst/>
          </a:prstGeom>
          <a:ln w="12700">
            <a:solidFill>
              <a:srgbClr val="054A6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70"/>
              </a:spcBef>
              <a:spcAft>
                <a:spcPts val="600"/>
              </a:spcAft>
            </a:pPr>
            <a:r>
              <a:rPr lang="ru-RU" sz="1400" spc="50" dirty="0">
                <a:latin typeface="Arial" panose="020B0604020202020204" pitchFamily="34" charset="0"/>
                <a:ea typeface="Arial" panose="020B0604020202020204" pitchFamily="34" charset="0"/>
              </a:rPr>
              <a:t>Выполняется интеграция аппаратных и программных компонентов, составляющих репрезентативную систему контроля и управления , для проведения тестирования с целью подтверждения общих характеристик платформы и пригодности аппаратно-программного комплекса для эксплуатации. Конфигурация репрезентативной системы должна соответствовать составу (спецификации) квалификационной оценки и стандартному режиму использования платформы.</a:t>
            </a:r>
          </a:p>
          <a:p>
            <a:pPr algn="just">
              <a:spcBef>
                <a:spcPts val="170"/>
              </a:spcBef>
              <a:spcAft>
                <a:spcPts val="600"/>
              </a:spcAft>
            </a:pPr>
            <a:r>
              <a:rPr lang="ru-RU" sz="1400" spc="50" dirty="0">
                <a:latin typeface="Arial" panose="020B0604020202020204" pitchFamily="34" charset="0"/>
                <a:ea typeface="Arial" panose="020B0604020202020204" pitchFamily="34" charset="0"/>
              </a:rPr>
              <a:t>Характеристики платформы подтверждаются как общие, если они действительны независимы от конфигурации компонентов аппаратных и программных компонентов. В противном случае результаты квалификации считаются действительными только для конфигурации, в которой они являются действительными.</a:t>
            </a:r>
            <a:endParaRPr lang="ru-RU" sz="1400" spc="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5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68760"/>
            <a:ext cx="8640960" cy="936104"/>
          </a:xfrm>
          <a:prstGeom prst="rect">
            <a:avLst/>
          </a:prstGeom>
          <a:solidFill>
            <a:schemeClr val="bg1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 smtClean="0">
                <a:solidFill>
                  <a:schemeClr val="tx1">
                    <a:lumMod val="75000"/>
                  </a:schemeClr>
                </a:solidFill>
              </a:rPr>
              <a:t>Независимый орган по оценке соответствия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, уполномоченный проводить подтверждение соответствия продукции, должен быть аккредитован в соответствии со стандартом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ISO/IEC 17065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на данный вид продукции</a:t>
            </a:r>
            <a:endParaRPr lang="de-DE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691" y="4522716"/>
            <a:ext cx="8640960" cy="936104"/>
          </a:xfrm>
          <a:prstGeom prst="rect">
            <a:avLst/>
          </a:prstGeom>
          <a:solidFill>
            <a:schemeClr val="bg1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 smtClean="0">
                <a:solidFill>
                  <a:schemeClr val="tx1">
                    <a:lumMod val="75000"/>
                  </a:schemeClr>
                </a:solidFill>
              </a:rPr>
              <a:t>Независимый инспекционный орган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, уполномоченный проводить инспекционный контроль, должен быть аккредитован в соответствии со стандартом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ISO/IEC 170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20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на данный вид продукции</a:t>
            </a:r>
            <a:endParaRPr lang="de-D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691" y="2828546"/>
            <a:ext cx="8640960" cy="936104"/>
          </a:xfrm>
          <a:prstGeom prst="rect">
            <a:avLst/>
          </a:prstGeom>
          <a:solidFill>
            <a:schemeClr val="bg1"/>
          </a:solidFill>
          <a:ln>
            <a:solidFill>
              <a:srgbClr val="05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 smtClean="0">
                <a:solidFill>
                  <a:schemeClr val="tx1">
                    <a:lumMod val="75000"/>
                  </a:schemeClr>
                </a:solidFill>
              </a:rPr>
              <a:t>Независимая испытательная лаборатория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, уполномоченный проводить испытания продукции, должна  соответствовать требованиям стандарта 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ISO/IEC 170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25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на данный вид продукции</a:t>
            </a:r>
            <a:endParaRPr lang="de-D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51519" y="434398"/>
            <a:ext cx="8704651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Критерии выбора нотифицированного органа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7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756972"/>
            <a:ext cx="396044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812756"/>
            <a:ext cx="396044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756972"/>
            <a:ext cx="4104456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90803"/>
            <a:ext cx="41044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020668"/>
            <a:ext cx="3672408" cy="576064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Международный форум по аккредитации </a:t>
            </a:r>
            <a:r>
              <a:rPr lang="de-DE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IAF MLA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84764"/>
            <a:ext cx="3672408" cy="360040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органы по аккредитации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900988"/>
            <a:ext cx="3672408" cy="360040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по сертификации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520" y="2244804"/>
            <a:ext cx="0" cy="108012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1520" y="2604844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1520" y="2964884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1520" y="3324924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99592" y="2460828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DAkkS 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Германия)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2820868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(Венгрия)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3180908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Cofrac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(Франция)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979712" y="1596732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2051720" y="3540948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4261028"/>
            <a:ext cx="0" cy="180020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1520" y="4981108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1520" y="5341148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51520" y="4621068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99592" y="5197132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DEKRA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9592" y="4837092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TÜV SÜD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4477052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Bureau Veritas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9592" y="5557172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TÜV Reinland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iankazakova\Desktop\КАЗАКОВА\Концепция сертификации\Картинки\iaf-logo_198px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44671"/>
            <a:ext cx="504056" cy="33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3" descr="C:\Users\iankazakova\Desktop\КАЗАКОВА\Концепция сертификации\Картинки\Dakks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32836"/>
            <a:ext cx="288032" cy="21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5" descr="C:\Users\iankazakova\Desktop\КАЗАКОВА\Концепция сертификации\Картинки\cofrac-qualitae-chabbi.jpg"/>
          <p:cNvPicPr>
            <a:picLocks noChangeAspect="1" noChangeArrowheads="1"/>
          </p:cNvPicPr>
          <p:nvPr/>
        </p:nvPicPr>
        <p:blipFill>
          <a:blip r:embed="rId5" cstate="print"/>
          <a:srcRect l="24243" r="22424"/>
          <a:stretch>
            <a:fillRect/>
          </a:stretch>
        </p:blipFill>
        <p:spPr bwMode="auto">
          <a:xfrm>
            <a:off x="1043608" y="3252916"/>
            <a:ext cx="216023" cy="19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6" descr="C:\Users\iankazakova\Desktop\КАЗАКОВА\Концепция сертификации\Картинки\logo.jpg"/>
          <p:cNvPicPr>
            <a:picLocks noChangeAspect="1" noChangeArrowheads="1"/>
          </p:cNvPicPr>
          <p:nvPr/>
        </p:nvPicPr>
        <p:blipFill>
          <a:blip r:embed="rId6" cstate="print"/>
          <a:srcRect l="17272" t="15822" r="20682" b="16670"/>
          <a:stretch>
            <a:fillRect/>
          </a:stretch>
        </p:blipFill>
        <p:spPr bwMode="auto">
          <a:xfrm>
            <a:off x="971600" y="4495055"/>
            <a:ext cx="216024" cy="27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7" descr="C:\Users\iankazakova\Desktop\КАЗАКОВА\Концепция сертификации\Картинки\csm_TUeV_Sued___logo_4f2c34e3e7.jpg"/>
          <p:cNvPicPr>
            <a:picLocks noChangeAspect="1" noChangeArrowheads="1"/>
          </p:cNvPicPr>
          <p:nvPr/>
        </p:nvPicPr>
        <p:blipFill>
          <a:blip r:embed="rId7" cstate="print"/>
          <a:srcRect l="13740" t="8576" r="22630" b="18932"/>
          <a:stretch>
            <a:fillRect/>
          </a:stretch>
        </p:blipFill>
        <p:spPr bwMode="auto">
          <a:xfrm>
            <a:off x="971600" y="4909100"/>
            <a:ext cx="216024" cy="21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899592" y="5917212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SGS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8" descr="C:\Users\iankazakova\Desktop\КАЗАКОВА\Концепция сертификации\Картинки\TUEV-Rheinland-Logo2.svg.png"/>
          <p:cNvPicPr>
            <a:picLocks noChangeAspect="1" noChangeArrowheads="1"/>
          </p:cNvPicPr>
          <p:nvPr/>
        </p:nvPicPr>
        <p:blipFill>
          <a:blip r:embed="rId8" cstate="print"/>
          <a:srcRect b="31250"/>
          <a:stretch>
            <a:fillRect/>
          </a:stretch>
        </p:blipFill>
        <p:spPr bwMode="auto">
          <a:xfrm>
            <a:off x="971600" y="5629180"/>
            <a:ext cx="288032" cy="14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9" descr="C:\Users\iankazakova\Desktop\КАЗАКОВА\Концепция сертификации\Картинки\sensor-kinesis-advanced-biosensor-technology-dekra-logo.jpg"/>
          <p:cNvPicPr>
            <a:picLocks noChangeAspect="1" noChangeArrowheads="1"/>
          </p:cNvPicPr>
          <p:nvPr/>
        </p:nvPicPr>
        <p:blipFill>
          <a:blip r:embed="rId9" cstate="print"/>
          <a:srcRect t="32622" b="33689"/>
          <a:stretch>
            <a:fillRect/>
          </a:stretch>
        </p:blipFill>
        <p:spPr bwMode="auto">
          <a:xfrm>
            <a:off x="971600" y="5269140"/>
            <a:ext cx="576064" cy="19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10" descr="C:\Users\iankazakova\Desktop\КАЗАКОВА\Концепция сертификации\Картинки\SGS_Logo_500px_RGB.jpg"/>
          <p:cNvPicPr>
            <a:picLocks noChangeAspect="1" noChangeArrowheads="1"/>
          </p:cNvPicPr>
          <p:nvPr/>
        </p:nvPicPr>
        <p:blipFill>
          <a:blip r:embed="rId10" cstate="print"/>
          <a:srcRect t="25808" b="25808"/>
          <a:stretch>
            <a:fillRect/>
          </a:stretch>
        </p:blipFill>
        <p:spPr bwMode="auto">
          <a:xfrm>
            <a:off x="957163" y="5989220"/>
            <a:ext cx="446485" cy="14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5004048" y="1020668"/>
            <a:ext cx="3672408" cy="576064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Международное сотрудничество по аккредитации лабораторий </a:t>
            </a:r>
            <a:r>
              <a:rPr lang="de-DE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ILAC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4048" y="1884764"/>
            <a:ext cx="3672408" cy="360040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органы по аккредитации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52120" y="3180908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Cofrac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(Франция)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52120" y="2820868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(Венгрия)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52120" y="2460828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DAkkS 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Германия)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4048" y="3900988"/>
            <a:ext cx="3672408" cy="360040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Аккредитованные лаборатории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652120" y="5197132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           </a:t>
            </a:r>
            <a:r>
              <a:rPr lang="en-US" sz="1600" dirty="0" smtClean="0">
                <a:solidFill>
                  <a:schemeClr val="tx1"/>
                </a:solidFill>
              </a:rPr>
              <a:t>VEIKI-VNL Ltd.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52120" y="4837092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TÜV SÜD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652120" y="4477052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Bureau Veritas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3" descr="C:\Users\sh\Desktop\Казакова\Cx4i2XLt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004048" y="1020668"/>
            <a:ext cx="432048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" descr="C:\Users\iankazakova\Desktop\КАЗАКОВА\Концепция сертификации\Картинки\NAH-Logo.png"/>
          <p:cNvPicPr>
            <a:picLocks noChangeAspect="1" noChangeArrowheads="1"/>
          </p:cNvPicPr>
          <p:nvPr/>
        </p:nvPicPr>
        <p:blipFill>
          <a:blip r:embed="rId12" cstate="print"/>
          <a:srcRect t="19594" b="31105"/>
          <a:stretch>
            <a:fillRect/>
          </a:stretch>
        </p:blipFill>
        <p:spPr bwMode="auto">
          <a:xfrm>
            <a:off x="5724128" y="2892876"/>
            <a:ext cx="360040" cy="18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1" descr="C:\Users\iankazakova\Desktop\КАЗАКОВА\Концепция сертификации\Картинки\1494348202_VEIKI-Logo-Box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5269140"/>
            <a:ext cx="360040" cy="19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0" name="Прямая со стрелкой 49"/>
          <p:cNvCxnSpPr/>
          <p:nvPr/>
        </p:nvCxnSpPr>
        <p:spPr>
          <a:xfrm>
            <a:off x="251520" y="5701188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51520" y="6061228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652120" y="5557172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TÜV Reinland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652120" y="5917212"/>
            <a:ext cx="2952328" cy="288032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SGS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9" descr="C:\Users\iankazakova\Desktop\КАЗАКОВА\Концепция сертификации\Картинки\sensor-kinesis-advanced-biosensor-technology-dekra-logo.jpg"/>
          <p:cNvPicPr>
            <a:picLocks noChangeAspect="1" noChangeArrowheads="1"/>
          </p:cNvPicPr>
          <p:nvPr/>
        </p:nvPicPr>
        <p:blipFill>
          <a:blip r:embed="rId9" cstate="print"/>
          <a:srcRect t="32622" b="33689"/>
          <a:stretch>
            <a:fillRect/>
          </a:stretch>
        </p:blipFill>
        <p:spPr bwMode="auto">
          <a:xfrm>
            <a:off x="6156176" y="5269140"/>
            <a:ext cx="576064" cy="19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3" descr="C:\Users\iankazakova\Desktop\КАЗАКОВА\Концепция сертификации\Картинки\Dakks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32836"/>
            <a:ext cx="288032" cy="21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4" descr="C:\Users\iankazakova\Desktop\КАЗАКОВА\Концепция сертификации\Картинки\NAH-Logo.png"/>
          <p:cNvPicPr>
            <a:picLocks noChangeAspect="1" noChangeArrowheads="1"/>
          </p:cNvPicPr>
          <p:nvPr/>
        </p:nvPicPr>
        <p:blipFill>
          <a:blip r:embed="rId12" cstate="print"/>
          <a:srcRect t="19594" b="31105"/>
          <a:stretch>
            <a:fillRect/>
          </a:stretch>
        </p:blipFill>
        <p:spPr bwMode="auto">
          <a:xfrm>
            <a:off x="1043608" y="2892876"/>
            <a:ext cx="360040" cy="18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5" descr="C:\Users\iankazakova\Desktop\КАЗАКОВА\Концепция сертификации\Картинки\cofrac-qualitae-chabbi.jpg"/>
          <p:cNvPicPr>
            <a:picLocks noChangeAspect="1" noChangeArrowheads="1"/>
          </p:cNvPicPr>
          <p:nvPr/>
        </p:nvPicPr>
        <p:blipFill>
          <a:blip r:embed="rId5" cstate="print"/>
          <a:srcRect l="24243" r="22424"/>
          <a:stretch>
            <a:fillRect/>
          </a:stretch>
        </p:blipFill>
        <p:spPr bwMode="auto">
          <a:xfrm>
            <a:off x="5724128" y="3252916"/>
            <a:ext cx="216023" cy="19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6" descr="C:\Users\iankazakova\Desktop\КАЗАКОВА\Концепция сертификации\Картинки\logo.jpg"/>
          <p:cNvPicPr>
            <a:picLocks noChangeAspect="1" noChangeArrowheads="1"/>
          </p:cNvPicPr>
          <p:nvPr/>
        </p:nvPicPr>
        <p:blipFill>
          <a:blip r:embed="rId6" cstate="print"/>
          <a:srcRect l="17272" t="15822" r="20682" b="16670"/>
          <a:stretch>
            <a:fillRect/>
          </a:stretch>
        </p:blipFill>
        <p:spPr bwMode="auto">
          <a:xfrm>
            <a:off x="5724128" y="4495054"/>
            <a:ext cx="216024" cy="27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7" descr="C:\Users\iankazakova\Desktop\КАЗАКОВА\Концепция сертификации\Картинки\csm_TUeV_Sued___logo_4f2c34e3e7.jpg"/>
          <p:cNvPicPr>
            <a:picLocks noChangeAspect="1" noChangeArrowheads="1"/>
          </p:cNvPicPr>
          <p:nvPr/>
        </p:nvPicPr>
        <p:blipFill>
          <a:blip r:embed="rId7" cstate="print"/>
          <a:srcRect l="13740" t="8576" r="22630" b="18932"/>
          <a:stretch>
            <a:fillRect/>
          </a:stretch>
        </p:blipFill>
        <p:spPr bwMode="auto">
          <a:xfrm>
            <a:off x="5724128" y="4909100"/>
            <a:ext cx="216024" cy="21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10" descr="C:\Users\iankazakova\Desktop\КАЗАКОВА\Концепция сертификации\Картинки\SGS_Logo_500px_RGB.jpg"/>
          <p:cNvPicPr>
            <a:picLocks noChangeAspect="1" noChangeArrowheads="1"/>
          </p:cNvPicPr>
          <p:nvPr/>
        </p:nvPicPr>
        <p:blipFill>
          <a:blip r:embed="rId10" cstate="print"/>
          <a:srcRect t="25808" b="25808"/>
          <a:stretch>
            <a:fillRect/>
          </a:stretch>
        </p:blipFill>
        <p:spPr bwMode="auto">
          <a:xfrm>
            <a:off x="5724128" y="5989220"/>
            <a:ext cx="446485" cy="14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Picture 8" descr="C:\Users\iankazakova\Desktop\КАЗАКОВА\Концепция сертификации\Картинки\TUEV-Rheinland-Logo2.svg.png"/>
          <p:cNvPicPr>
            <a:picLocks noChangeAspect="1" noChangeArrowheads="1"/>
          </p:cNvPicPr>
          <p:nvPr/>
        </p:nvPicPr>
        <p:blipFill>
          <a:blip r:embed="rId8" cstate="print"/>
          <a:srcRect b="31250"/>
          <a:stretch>
            <a:fillRect/>
          </a:stretch>
        </p:blipFill>
        <p:spPr bwMode="auto">
          <a:xfrm>
            <a:off x="5724128" y="5629180"/>
            <a:ext cx="288032" cy="14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004048" y="2244804"/>
            <a:ext cx="0" cy="108012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004048" y="3324924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004048" y="2964884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004048" y="2604844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4048" y="4261028"/>
            <a:ext cx="0" cy="180020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004048" y="4621068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004048" y="4981108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004048" y="5341148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004048" y="5701188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004048" y="6061228"/>
            <a:ext cx="504056" cy="0"/>
          </a:xfrm>
          <a:prstGeom prst="straightConnector1">
            <a:avLst/>
          </a:prstGeom>
          <a:ln w="19050">
            <a:solidFill>
              <a:srgbClr val="2E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трелка вниз 71"/>
          <p:cNvSpPr/>
          <p:nvPr/>
        </p:nvSpPr>
        <p:spPr>
          <a:xfrm>
            <a:off x="6732240" y="1596732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трелка вниз 72"/>
          <p:cNvSpPr/>
          <p:nvPr/>
        </p:nvSpPr>
        <p:spPr>
          <a:xfrm>
            <a:off x="6804248" y="3540948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rgbClr val="2E6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Заголовок 4"/>
          <p:cNvSpPr txBox="1">
            <a:spLocks/>
          </p:cNvSpPr>
          <p:nvPr/>
        </p:nvSpPr>
        <p:spPr>
          <a:xfrm>
            <a:off x="251519" y="434398"/>
            <a:ext cx="8704651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Критерии выбора нотифицированного органа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2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6343" y="2116660"/>
            <a:ext cx="7423258" cy="171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ysClr val="windowText" lastClr="0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646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360447" y="434398"/>
            <a:ext cx="8820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Содержание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447" y="2223662"/>
            <a:ext cx="8092440" cy="632750"/>
          </a:xfrm>
          <a:prstGeom prst="roundRect">
            <a:avLst/>
          </a:prstGeom>
          <a:noFill/>
          <a:ln w="19050">
            <a:solidFill>
              <a:srgbClr val="82A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4904" y="4114458"/>
            <a:ext cx="8092440" cy="657839"/>
          </a:xfrm>
          <a:prstGeom prst="roundRect">
            <a:avLst/>
          </a:prstGeom>
          <a:noFill/>
          <a:ln w="19050">
            <a:solidFill>
              <a:srgbClr val="82A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0447" y="3207730"/>
            <a:ext cx="8092440" cy="649171"/>
          </a:xfrm>
          <a:prstGeom prst="roundRect">
            <a:avLst/>
          </a:prstGeom>
          <a:noFill/>
          <a:ln w="19050">
            <a:solidFill>
              <a:srgbClr val="82A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4904" y="1228020"/>
            <a:ext cx="8092440" cy="644324"/>
          </a:xfrm>
          <a:prstGeom prst="roundRect">
            <a:avLst/>
          </a:prstGeom>
          <a:noFill/>
          <a:ln w="19050">
            <a:solidFill>
              <a:srgbClr val="82A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14892" y="2348372"/>
            <a:ext cx="764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Calibri" charset="0"/>
                <a:ea typeface="Calibri" charset="0"/>
                <a:cs typeface="Calibri" charset="0"/>
              </a:rPr>
              <a:t>Критерии классификации систем и функций </a:t>
            </a:r>
            <a:r>
              <a:rPr lang="ru-RU" sz="1800" b="1" dirty="0">
                <a:latin typeface="Calibri" charset="0"/>
                <a:ea typeface="Calibri" charset="0"/>
                <a:cs typeface="Calibri" charset="0"/>
              </a:rPr>
              <a:t>контроля и управления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92" y="1386803"/>
            <a:ext cx="5299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Calibri" charset="0"/>
                <a:ea typeface="Calibri" charset="0"/>
                <a:cs typeface="Calibri" charset="0"/>
              </a:rPr>
              <a:t>Международные организации по стандартизации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92" y="3364256"/>
            <a:ext cx="363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/>
              <a:t>Общепромышленные требования</a:t>
            </a:r>
            <a:endParaRPr lang="ru-RU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92" y="4275318"/>
            <a:ext cx="541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Международная ядерная квалификация</a:t>
            </a:r>
            <a:endParaRPr lang="ru-RU" sz="1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4904" y="5029854"/>
            <a:ext cx="8092440" cy="657839"/>
          </a:xfrm>
          <a:prstGeom prst="roundRect">
            <a:avLst/>
          </a:prstGeom>
          <a:noFill/>
          <a:ln w="19050">
            <a:solidFill>
              <a:srgbClr val="82A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5413" y="5189496"/>
            <a:ext cx="541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Критерии выбора нотифицированного органа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105353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3274"/>
              </a:solidFill>
            </a:endParaRPr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3579749918"/>
              </p:ext>
            </p:extLst>
          </p:nvPr>
        </p:nvGraphicFramePr>
        <p:xfrm>
          <a:off x="230453" y="994440"/>
          <a:ext cx="8630083" cy="494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Заголовок 4"/>
          <p:cNvSpPr txBox="1">
            <a:spLocks/>
          </p:cNvSpPr>
          <p:nvPr/>
        </p:nvSpPr>
        <p:spPr>
          <a:xfrm>
            <a:off x="315685" y="434398"/>
            <a:ext cx="8640485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Международные организации по стандартизации 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38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389707" y="434398"/>
            <a:ext cx="8566464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Требования безопасности. Структура серии стандартов.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89708" y="4669540"/>
            <a:ext cx="9126583" cy="1538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89707" y="988857"/>
            <a:ext cx="9126583" cy="1349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89708" y="2473656"/>
            <a:ext cx="9126583" cy="206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60960" y="1439101"/>
            <a:ext cx="1463040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1-ый уровень</a:t>
            </a:r>
            <a:endParaRPr lang="de-DE" sz="1600" b="1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-58779" y="3507395"/>
            <a:ext cx="1463040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2</a:t>
            </a:r>
            <a:r>
              <a:rPr lang="ru-RU" sz="1600" b="1" dirty="0" smtClean="0"/>
              <a:t>-</a:t>
            </a:r>
            <a:r>
              <a:rPr lang="ru-RU" sz="1600" b="1" dirty="0"/>
              <a:t>о</a:t>
            </a:r>
            <a:r>
              <a:rPr lang="ru-RU" sz="1600" b="1" dirty="0" smtClean="0"/>
              <a:t>й уровень</a:t>
            </a:r>
            <a:endParaRPr lang="de-DE" sz="1600" b="1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60960" y="5270628"/>
            <a:ext cx="1463040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3-ий уровень</a:t>
            </a:r>
            <a:endParaRPr lang="de-DE" sz="1600" b="1" dirty="0"/>
          </a:p>
        </p:txBody>
      </p:sp>
      <p:sp>
        <p:nvSpPr>
          <p:cNvPr id="14" name="Rechteck 13"/>
          <p:cNvSpPr/>
          <p:nvPr/>
        </p:nvSpPr>
        <p:spPr>
          <a:xfrm>
            <a:off x="3799112" y="1489636"/>
            <a:ext cx="2307771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1" dirty="0" smtClean="0"/>
              <a:t>IEC 61513</a:t>
            </a:r>
            <a:endParaRPr lang="de-DE" sz="1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262151" y="2451897"/>
            <a:ext cx="3861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Требования к конкретным аспектам</a:t>
            </a:r>
            <a:endParaRPr lang="de-DE" sz="1600" b="1" dirty="0"/>
          </a:p>
        </p:txBody>
      </p:sp>
      <p:sp>
        <p:nvSpPr>
          <p:cNvPr id="16" name="Rechteck 15"/>
          <p:cNvSpPr/>
          <p:nvPr/>
        </p:nvSpPr>
        <p:spPr>
          <a:xfrm>
            <a:off x="912229" y="2830717"/>
            <a:ext cx="986238" cy="1576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IEC 61</a:t>
            </a:r>
            <a:r>
              <a:rPr lang="ru-RU" sz="1600" b="1" dirty="0" smtClean="0"/>
              <a:t>226 </a:t>
            </a:r>
            <a:r>
              <a:rPr lang="ru-RU" sz="1100" dirty="0"/>
              <a:t>Классификация функций контроля и управления</a:t>
            </a:r>
            <a:endParaRPr lang="de-DE" sz="1100" b="1" dirty="0"/>
          </a:p>
        </p:txBody>
      </p:sp>
      <p:sp>
        <p:nvSpPr>
          <p:cNvPr id="17" name="Rechteck 16"/>
          <p:cNvSpPr/>
          <p:nvPr/>
        </p:nvSpPr>
        <p:spPr>
          <a:xfrm>
            <a:off x="2005644" y="2830717"/>
            <a:ext cx="986238" cy="15762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IEC 6</a:t>
            </a:r>
            <a:r>
              <a:rPr lang="ru-RU" sz="1600" b="1" dirty="0" smtClean="0"/>
              <a:t>0880 </a:t>
            </a:r>
          </a:p>
          <a:p>
            <a:pPr algn="ctr"/>
            <a:r>
              <a:rPr lang="ru-RU" sz="1100" dirty="0" smtClean="0"/>
              <a:t>ПО компьютерных систем, вып.-их функции </a:t>
            </a:r>
          </a:p>
          <a:p>
            <a:pPr algn="ctr"/>
            <a:r>
              <a:rPr lang="ru-RU" sz="1100" dirty="0" smtClean="0"/>
              <a:t>кат. А</a:t>
            </a:r>
            <a:endParaRPr lang="de-DE" sz="1100" b="1" dirty="0"/>
          </a:p>
        </p:txBody>
      </p:sp>
      <p:sp>
        <p:nvSpPr>
          <p:cNvPr id="18" name="Rechteck 17"/>
          <p:cNvSpPr/>
          <p:nvPr/>
        </p:nvSpPr>
        <p:spPr>
          <a:xfrm>
            <a:off x="6463656" y="2830718"/>
            <a:ext cx="1098093" cy="15762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IEC 6</a:t>
            </a:r>
            <a:r>
              <a:rPr lang="ru-RU" sz="1600" b="1" dirty="0" smtClean="0"/>
              <a:t>2671 </a:t>
            </a:r>
            <a:r>
              <a:rPr lang="ru-RU" sz="1100" dirty="0" smtClean="0"/>
              <a:t>Цифровые устройства ограниченной функциональности</a:t>
            </a:r>
            <a:endParaRPr lang="de-DE" sz="1100" b="1" dirty="0"/>
          </a:p>
        </p:txBody>
      </p:sp>
      <p:sp>
        <p:nvSpPr>
          <p:cNvPr id="19" name="Rechteck 18"/>
          <p:cNvSpPr/>
          <p:nvPr/>
        </p:nvSpPr>
        <p:spPr>
          <a:xfrm>
            <a:off x="3104582" y="2830717"/>
            <a:ext cx="986238" cy="15762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IEC 6</a:t>
            </a:r>
            <a:r>
              <a:rPr lang="ru-RU" sz="1600" b="1" dirty="0" smtClean="0"/>
              <a:t>2138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100" dirty="0"/>
              <a:t>ПО компьютерных систем, вып.-их функции </a:t>
            </a:r>
          </a:p>
          <a:p>
            <a:pPr algn="ctr"/>
            <a:r>
              <a:rPr lang="ru-RU" sz="1100" dirty="0"/>
              <a:t>кат. </a:t>
            </a:r>
            <a:r>
              <a:rPr lang="ru-RU" sz="1100" dirty="0" smtClean="0"/>
              <a:t>В и С</a:t>
            </a:r>
            <a:endParaRPr lang="de-DE" sz="1100" b="1" dirty="0"/>
          </a:p>
        </p:txBody>
      </p:sp>
      <p:sp>
        <p:nvSpPr>
          <p:cNvPr id="20" name="Rechteck 19"/>
          <p:cNvSpPr/>
          <p:nvPr/>
        </p:nvSpPr>
        <p:spPr>
          <a:xfrm>
            <a:off x="4151783" y="2830718"/>
            <a:ext cx="1156651" cy="1585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IEC </a:t>
            </a:r>
            <a:endParaRPr lang="ru-RU" sz="1600" b="1" dirty="0" smtClean="0"/>
          </a:p>
          <a:p>
            <a:pPr algn="ctr"/>
            <a:r>
              <a:rPr lang="de-DE" sz="1600" b="1" dirty="0" smtClean="0"/>
              <a:t>6</a:t>
            </a:r>
            <a:r>
              <a:rPr lang="ru-RU" sz="1600" b="1" dirty="0" smtClean="0"/>
              <a:t>0780 </a:t>
            </a:r>
            <a:r>
              <a:rPr lang="ru-RU" sz="1100" dirty="0" smtClean="0"/>
              <a:t>Квалификация электрического оборудования</a:t>
            </a:r>
            <a:endParaRPr lang="de-DE" sz="1100" b="1" dirty="0"/>
          </a:p>
        </p:txBody>
      </p:sp>
      <p:sp>
        <p:nvSpPr>
          <p:cNvPr id="21" name="Rechteck 20"/>
          <p:cNvSpPr/>
          <p:nvPr/>
        </p:nvSpPr>
        <p:spPr>
          <a:xfrm>
            <a:off x="5363356" y="2830719"/>
            <a:ext cx="986238" cy="15762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IEC 6</a:t>
            </a:r>
            <a:r>
              <a:rPr lang="ru-RU" sz="1600" b="1" dirty="0" smtClean="0"/>
              <a:t>0987</a:t>
            </a:r>
          </a:p>
          <a:p>
            <a:pPr algn="ctr"/>
            <a:r>
              <a:rPr lang="ru-RU" sz="1100" dirty="0" smtClean="0"/>
              <a:t>Требования к разработке аппаратного обеспечения</a:t>
            </a:r>
            <a:endParaRPr lang="de-DE" sz="1100" b="1" dirty="0"/>
          </a:p>
        </p:txBody>
      </p:sp>
      <p:sp>
        <p:nvSpPr>
          <p:cNvPr id="22" name="Rechteck 21"/>
          <p:cNvSpPr/>
          <p:nvPr/>
        </p:nvSpPr>
        <p:spPr>
          <a:xfrm>
            <a:off x="8107680" y="2830720"/>
            <a:ext cx="1314994" cy="15762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IEC </a:t>
            </a:r>
            <a:r>
              <a:rPr lang="ru-RU" sz="1400" dirty="0" smtClean="0"/>
              <a:t>61839</a:t>
            </a:r>
          </a:p>
          <a:p>
            <a:pPr algn="ctr"/>
            <a:r>
              <a:rPr lang="de-DE" sz="1400" dirty="0" smtClean="0"/>
              <a:t>IEC 62117</a:t>
            </a:r>
          </a:p>
          <a:p>
            <a:pPr algn="ctr"/>
            <a:r>
              <a:rPr lang="de-DE" sz="1400" dirty="0" smtClean="0"/>
              <a:t>IEC 62241</a:t>
            </a:r>
          </a:p>
          <a:p>
            <a:pPr algn="ctr"/>
            <a:r>
              <a:rPr lang="de-DE" sz="1400" dirty="0" smtClean="0"/>
              <a:t>IEC 60709</a:t>
            </a:r>
          </a:p>
          <a:p>
            <a:pPr algn="ctr"/>
            <a:r>
              <a:rPr lang="de-DE" sz="1400" dirty="0" smtClean="0"/>
              <a:t>IEC 62340</a:t>
            </a:r>
          </a:p>
          <a:p>
            <a:pPr algn="ctr"/>
            <a:r>
              <a:rPr lang="de-DE" sz="1400" dirty="0" smtClean="0"/>
              <a:t>IEC 62566</a:t>
            </a:r>
            <a:endParaRPr lang="de-DE" sz="1400" dirty="0"/>
          </a:p>
        </p:txBody>
      </p:sp>
      <p:sp>
        <p:nvSpPr>
          <p:cNvPr id="23" name="Rechteck 22"/>
          <p:cNvSpPr/>
          <p:nvPr/>
        </p:nvSpPr>
        <p:spPr>
          <a:xfrm>
            <a:off x="920936" y="5033553"/>
            <a:ext cx="986238" cy="11366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IEC 6</a:t>
            </a:r>
            <a:r>
              <a:rPr lang="ru-RU" sz="1600" b="1" dirty="0" smtClean="0"/>
              <a:t>0671 </a:t>
            </a:r>
            <a:r>
              <a:rPr lang="ru-RU" sz="1100" dirty="0" smtClean="0"/>
              <a:t>Контрольные испытания</a:t>
            </a:r>
            <a:endParaRPr lang="de-DE" sz="11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1571301" y="1033968"/>
            <a:ext cx="7677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Общие требования для систем контроля и управления, важных для безопасности</a:t>
            </a:r>
            <a:endParaRPr lang="de-DE" sz="16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221390" y="4669540"/>
            <a:ext cx="3861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Требования к конкретным показателям</a:t>
            </a:r>
            <a:endParaRPr lang="de-DE" sz="1600" b="1" dirty="0"/>
          </a:p>
        </p:txBody>
      </p:sp>
      <p:sp>
        <p:nvSpPr>
          <p:cNvPr id="26" name="Rechteck 25"/>
          <p:cNvSpPr/>
          <p:nvPr/>
        </p:nvSpPr>
        <p:spPr>
          <a:xfrm>
            <a:off x="2005644" y="5033554"/>
            <a:ext cx="986238" cy="11366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IEC 6</a:t>
            </a:r>
            <a:r>
              <a:rPr lang="ru-RU" sz="1600" b="1" dirty="0" smtClean="0"/>
              <a:t>0671 </a:t>
            </a:r>
            <a:r>
              <a:rPr lang="ru-RU" sz="1100" dirty="0" smtClean="0"/>
              <a:t>Контрольные испытания</a:t>
            </a:r>
            <a:endParaRPr lang="de-DE" sz="1100" b="1" dirty="0"/>
          </a:p>
        </p:txBody>
      </p:sp>
      <p:sp>
        <p:nvSpPr>
          <p:cNvPr id="27" name="Rechteck 26"/>
          <p:cNvSpPr/>
          <p:nvPr/>
        </p:nvSpPr>
        <p:spPr>
          <a:xfrm>
            <a:off x="3108257" y="5038091"/>
            <a:ext cx="986238" cy="11366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IEC 6</a:t>
            </a:r>
            <a:r>
              <a:rPr lang="ru-RU" sz="1600" b="1" dirty="0" smtClean="0"/>
              <a:t>0671 </a:t>
            </a:r>
            <a:r>
              <a:rPr lang="ru-RU" sz="1100" dirty="0" smtClean="0"/>
              <a:t>Контрольные испытания</a:t>
            </a:r>
            <a:endParaRPr lang="de-DE" sz="1100" b="1" dirty="0"/>
          </a:p>
        </p:txBody>
      </p:sp>
      <p:sp>
        <p:nvSpPr>
          <p:cNvPr id="28" name="Rechteck 27"/>
          <p:cNvSpPr/>
          <p:nvPr/>
        </p:nvSpPr>
        <p:spPr>
          <a:xfrm>
            <a:off x="4275282" y="5042629"/>
            <a:ext cx="986238" cy="11366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IEC 6</a:t>
            </a:r>
            <a:r>
              <a:rPr lang="ru-RU" sz="1600" b="1" dirty="0" smtClean="0"/>
              <a:t>0671 </a:t>
            </a:r>
            <a:r>
              <a:rPr lang="ru-RU" sz="1100" dirty="0" smtClean="0"/>
              <a:t>Контрольные испытания</a:t>
            </a:r>
            <a:endParaRPr lang="de-DE" sz="11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7622456" y="3275689"/>
            <a:ext cx="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...</a:t>
            </a:r>
            <a:endParaRPr lang="de-DE" sz="2400" b="1" dirty="0"/>
          </a:p>
        </p:txBody>
      </p:sp>
      <p:sp>
        <p:nvSpPr>
          <p:cNvPr id="30" name="Rechteck 29"/>
          <p:cNvSpPr/>
          <p:nvPr/>
        </p:nvSpPr>
        <p:spPr>
          <a:xfrm>
            <a:off x="5826806" y="5033552"/>
            <a:ext cx="986238" cy="11366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100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6147754" y="5371045"/>
            <a:ext cx="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...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754147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36171" y="2790954"/>
            <a:ext cx="9453420" cy="24183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9081" y="831893"/>
            <a:ext cx="9460509" cy="1192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Все узлы, важные для безопасности, должны быть определены </a:t>
            </a:r>
            <a:r>
              <a:rPr lang="ru-RU" sz="1400" dirty="0" smtClean="0"/>
              <a:t>и</a:t>
            </a:r>
            <a:r>
              <a:rPr lang="en-US" sz="1400" dirty="0" smtClean="0"/>
              <a:t> </a:t>
            </a:r>
            <a:r>
              <a:rPr lang="ru-RU" sz="1400" dirty="0" smtClean="0"/>
              <a:t>классифицированы </a:t>
            </a:r>
            <a:r>
              <a:rPr lang="ru-RU" sz="1400" dirty="0"/>
              <a:t>на основе их функции и их значимости с точки </a:t>
            </a:r>
            <a:r>
              <a:rPr lang="ru-RU" sz="1400" dirty="0" smtClean="0"/>
              <a:t>зрения</a:t>
            </a:r>
            <a:r>
              <a:rPr lang="en-US" sz="1400" dirty="0" smtClean="0"/>
              <a:t> </a:t>
            </a:r>
            <a:r>
              <a:rPr lang="ru-RU" sz="1400" dirty="0" smtClean="0"/>
              <a:t>безопасности.</a:t>
            </a:r>
            <a:endParaRPr lang="en-US" sz="1400" dirty="0" smtClean="0"/>
          </a:p>
          <a:p>
            <a:pPr marL="0" indent="0">
              <a:buNone/>
            </a:pPr>
            <a:r>
              <a:rPr lang="ru-RU" sz="1400" dirty="0"/>
              <a:t>Оборудование, выполняющее несколько функций, должно быть </a:t>
            </a:r>
            <a:r>
              <a:rPr lang="ru-RU" sz="1400" dirty="0" smtClean="0"/>
              <a:t>отнесено</a:t>
            </a:r>
            <a:r>
              <a:rPr lang="en-US" sz="1400" dirty="0" smtClean="0"/>
              <a:t> </a:t>
            </a:r>
            <a:r>
              <a:rPr lang="ru-RU" sz="1400" dirty="0" smtClean="0"/>
              <a:t>к </a:t>
            </a:r>
            <a:r>
              <a:rPr lang="ru-RU" sz="1400" dirty="0"/>
              <a:t>классу безопасности, который соответствует наиболее важной функции</a:t>
            </a:r>
            <a:r>
              <a:rPr lang="ru-RU" sz="1400" dirty="0" smtClean="0"/>
              <a:t>,</a:t>
            </a:r>
            <a:r>
              <a:rPr lang="en-US" sz="1400" dirty="0" smtClean="0"/>
              <a:t> </a:t>
            </a:r>
            <a:r>
              <a:rPr lang="ru-RU" sz="1400" dirty="0" smtClean="0"/>
              <a:t>выполняемой </a:t>
            </a:r>
            <a:r>
              <a:rPr lang="ru-RU" sz="1400" dirty="0"/>
              <a:t>этим оборудованием.</a:t>
            </a:r>
            <a:endParaRPr lang="en-US" sz="1400" dirty="0" smtClean="0"/>
          </a:p>
          <a:p>
            <a:pPr marL="0" indent="0">
              <a:buNone/>
            </a:pPr>
            <a:r>
              <a:rPr lang="ru-RU" sz="1400" i="1" dirty="0" smtClean="0"/>
              <a:t>Источник: Нормы МАГАТЭ по безопасности № </a:t>
            </a:r>
            <a:r>
              <a:rPr lang="de-DE" sz="1400" i="1" dirty="0" smtClean="0"/>
              <a:t>SSR-2/1 </a:t>
            </a:r>
            <a:r>
              <a:rPr lang="ru-RU" sz="1400" i="1" dirty="0" smtClean="0"/>
              <a:t>Безопасность атомных станций. Проектирование</a:t>
            </a:r>
            <a:endParaRPr lang="ru-RU" sz="1400" i="1" dirty="0"/>
          </a:p>
          <a:p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9454" y="2377790"/>
            <a:ext cx="2639122" cy="289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Оборудование станции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8577" y="3112583"/>
            <a:ext cx="2758068" cy="408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Узлы</a:t>
            </a:r>
            <a:r>
              <a:rPr lang="ru-RU" sz="1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не важные для безопасности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9015" y="2673496"/>
            <a:ext cx="0" cy="2349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36347" y="2914185"/>
            <a:ext cx="334070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77054" y="2922560"/>
            <a:ext cx="0" cy="1655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8" idx="0"/>
          </p:cNvCxnSpPr>
          <p:nvPr/>
        </p:nvCxnSpPr>
        <p:spPr>
          <a:xfrm>
            <a:off x="1442782" y="3617560"/>
            <a:ext cx="1" cy="151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1" idx="0"/>
          </p:cNvCxnSpPr>
          <p:nvPr/>
        </p:nvCxnSpPr>
        <p:spPr>
          <a:xfrm>
            <a:off x="5115580" y="4270193"/>
            <a:ext cx="0" cy="125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58723" y="4296293"/>
            <a:ext cx="5031033" cy="239216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*</a:t>
            </a:r>
            <a:r>
              <a:rPr lang="ru-RU" sz="1200" dirty="0" smtClean="0">
                <a:solidFill>
                  <a:schemeClr val="tx1"/>
                </a:solidFill>
              </a:rPr>
              <a:t>В данном контексте «узел» означает конструкцию, систему или элемент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2" name="Заголовок 4"/>
          <p:cNvSpPr txBox="1">
            <a:spLocks/>
          </p:cNvSpPr>
          <p:nvPr/>
        </p:nvSpPr>
        <p:spPr>
          <a:xfrm>
            <a:off x="136171" y="434398"/>
            <a:ext cx="8820000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>
                <a:latin typeface="Calibri" charset="0"/>
                <a:ea typeface="Calibri" charset="0"/>
                <a:cs typeface="Calibri" charset="0"/>
              </a:rPr>
              <a:t>К</a:t>
            </a:r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лассификация систем и функций контроля и управления 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31367" y="3072399"/>
            <a:ext cx="4399790" cy="18646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92316" y="3119354"/>
            <a:ext cx="2646556" cy="38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Узлы</a:t>
            </a:r>
            <a:r>
              <a:rPr lang="ru-RU" sz="1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важные для безопасности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2417" y="3769022"/>
            <a:ext cx="1960731" cy="38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Узлы</a:t>
            </a:r>
            <a:r>
              <a:rPr lang="ru-RU" sz="1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</a:rPr>
              <a:t>, связанные с безопасностью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8343" y="3759859"/>
            <a:ext cx="1943087" cy="38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Системы безопасности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47495" y="4391748"/>
            <a:ext cx="1589965" cy="38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Системы защиты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731157" y="3785274"/>
            <a:ext cx="4788039" cy="1151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92302" y="4395333"/>
            <a:ext cx="2646556" cy="38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Системы обслуживания устройств безопасности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66279" y="4387984"/>
            <a:ext cx="2646556" cy="388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Вспомогательные средства системы безопасности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36347" y="2922560"/>
            <a:ext cx="0" cy="1655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58" idx="2"/>
          </p:cNvCxnSpPr>
          <p:nvPr/>
        </p:nvCxnSpPr>
        <p:spPr>
          <a:xfrm>
            <a:off x="2015594" y="3508004"/>
            <a:ext cx="0" cy="1095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224501" y="3617560"/>
            <a:ext cx="19798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224501" y="3617560"/>
            <a:ext cx="0" cy="1422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204376" y="3617560"/>
            <a:ext cx="0" cy="1514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3682055" y="4157671"/>
            <a:ext cx="0" cy="96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997642" y="4254291"/>
            <a:ext cx="46435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997642" y="4258484"/>
            <a:ext cx="0" cy="1214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115580" y="4254291"/>
            <a:ext cx="0" cy="1251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33252" y="4256899"/>
            <a:ext cx="0" cy="11754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136171" y="5247118"/>
            <a:ext cx="4743891" cy="238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Sylfaen" panose="010A0502050306030303" pitchFamily="18" charset="0"/>
              </a:rPr>
              <a:t>*</a:t>
            </a:r>
            <a:r>
              <a:rPr lang="ru-RU" sz="1200" dirty="0" smtClean="0">
                <a:solidFill>
                  <a:schemeClr val="tx1"/>
                </a:solidFill>
              </a:rPr>
              <a:t>В данном случае «узел» означает конструкцию, систему или элемент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54989" y="5667392"/>
            <a:ext cx="4035348" cy="2385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Соответствие общепромышленным требованиям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862881" y="5668793"/>
            <a:ext cx="4035348" cy="2385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Соответствие требованиям ядерной безопасности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43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6171" y="846520"/>
            <a:ext cx="9447107" cy="340519"/>
          </a:xfrm>
          <a:prstGeom prst="round2DiagRect">
            <a:avLst/>
          </a:prstGeom>
          <a:ln>
            <a:solidFill>
              <a:srgbClr val="50727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IEC </a:t>
            </a:r>
            <a:r>
              <a:rPr lang="ru-RU" sz="1400" b="1" dirty="0" smtClean="0"/>
              <a:t>61513 </a:t>
            </a:r>
            <a:r>
              <a:rPr lang="ru-RU" sz="1400" dirty="0" smtClean="0"/>
              <a:t>Атомные станции. Системы контроля и управления, важные для безопасности. Общие требования.</a:t>
            </a:r>
            <a:endParaRPr lang="ru-RU" sz="1400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36171" y="434398"/>
            <a:ext cx="8820000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Критерии классификации систем и функций контроля и управления 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6167" y="1232767"/>
            <a:ext cx="9447107" cy="578882"/>
          </a:xfrm>
          <a:prstGeom prst="round2DiagRect">
            <a:avLst/>
          </a:prstGeom>
          <a:ln>
            <a:solidFill>
              <a:srgbClr val="50727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IEC </a:t>
            </a:r>
            <a:r>
              <a:rPr lang="ru-RU" sz="1400" b="1" dirty="0" smtClean="0"/>
              <a:t>61226 </a:t>
            </a:r>
            <a:r>
              <a:rPr lang="ru-RU" sz="1400" dirty="0" smtClean="0"/>
              <a:t>Атомные станции. Системы контроля и управления, важные для безопасности. Классификация функций контроля и управления.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8480" y="5724780"/>
            <a:ext cx="9447107" cy="578882"/>
          </a:xfrm>
          <a:prstGeom prst="round2DiagRect">
            <a:avLst/>
          </a:prstGeom>
          <a:ln>
            <a:solidFill>
              <a:srgbClr val="50727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Необходимо учитывать, что в каждой стране сооружения АЭС возможно применение национальных требований к классификации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73835"/>
              </p:ext>
            </p:extLst>
          </p:nvPr>
        </p:nvGraphicFramePr>
        <p:xfrm>
          <a:off x="198480" y="1893863"/>
          <a:ext cx="9450046" cy="376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2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216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3093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Классификация по безопасности систем и функций контроля и управления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2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IAEA NS-G-1.3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Системы, важные для безопасности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Системы,</a:t>
                      </a:r>
                      <a:r>
                        <a:rPr lang="ru-RU" sz="1200" baseline="0" dirty="0" smtClean="0"/>
                        <a:t> не важные для безопасности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Безопасность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Связанные</a:t>
                      </a:r>
                      <a:r>
                        <a:rPr lang="ru-RU" sz="1200" baseline="0" dirty="0" smtClean="0"/>
                        <a:t> с безопасностью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de-DE" sz="1200" dirty="0" smtClean="0"/>
                        <a:t>IAEA SSG-30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Кат.</a:t>
                      </a:r>
                      <a:r>
                        <a:rPr lang="ru-RU" sz="1200" baseline="0" dirty="0" smtClean="0"/>
                        <a:t> Безопасности 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Кат. безопасности 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безопасности 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80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Системы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Класс безопасности 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Класс безопасности 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Класс безопасности 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69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Системы, важные для безопасности</a:t>
                      </a:r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dirty="0" smtClean="0"/>
                        <a:t>Неклассифицированные по безопасности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IEC 61513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Класс</a:t>
                      </a:r>
                      <a:r>
                        <a:rPr lang="ru-RU" sz="1200" baseline="0" dirty="0" smtClean="0"/>
                        <a:t> 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Класс</a:t>
                      </a:r>
                      <a:r>
                        <a:rPr lang="ru-RU" sz="1200" baseline="0" dirty="0" smtClean="0"/>
                        <a:t> 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Класс 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IEC 61226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Системы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Кат. 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Кат. 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Кат. С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803">
                <a:tc rowSpan="2" gridSpan="2">
                  <a:txBody>
                    <a:bodyPr/>
                    <a:lstStyle/>
                    <a:p>
                      <a:r>
                        <a:rPr lang="en-US" sz="1200" dirty="0" smtClean="0"/>
                        <a:t>IEEE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Системы, важные для безопасности</a:t>
                      </a:r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Не важные для безопасности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004">
                <a:tc gridSpan="2"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Связанные</a:t>
                      </a:r>
                      <a:r>
                        <a:rPr lang="ru-RU" sz="1200" baseline="0" dirty="0" smtClean="0"/>
                        <a:t> с безопасностью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отсутствует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0640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EUR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функций безопасности/ систем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F1A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 smtClean="0"/>
                        <a:t>F1B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Неклассифицированные по безопасности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72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321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3274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64348"/>
              </p:ext>
            </p:extLst>
          </p:nvPr>
        </p:nvGraphicFramePr>
        <p:xfrm>
          <a:off x="257375" y="1609462"/>
          <a:ext cx="9317254" cy="289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3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10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Общепромышленные директивы Европейского парламента</a:t>
                      </a:r>
                      <a:endParaRPr lang="de-DE" sz="1600" b="1" dirty="0"/>
                    </a:p>
                  </a:txBody>
                  <a:tcPr>
                    <a:solidFill>
                      <a:srgbClr val="5072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Перечень стандартов</a:t>
                      </a:r>
                      <a:endParaRPr lang="de-DE" sz="1600" b="1" dirty="0"/>
                    </a:p>
                  </a:txBody>
                  <a:tcPr>
                    <a:solidFill>
                      <a:srgbClr val="507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2014/30/EU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Электромагнитная совместимость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https://ec.europa.eu/growth/single-market/european-standards/harmonised-standards/electromagnetic-compatibility_en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2014/35/EU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Низковольтное оборудование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https://ec.europa.eu/growth/single-market/european-standards/harmonised-standards/low-voltage_en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2014/32/EU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Измерительные приборы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https://ec.europa.eu/growth/single-market/european-standards/harmonised-standards/measuring-instruments_en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2014/34/EU</a:t>
                      </a:r>
                      <a:r>
                        <a:rPr lang="ru-RU" sz="1600" dirty="0" smtClean="0"/>
                        <a:t>  (</a:t>
                      </a:r>
                      <a:r>
                        <a:rPr lang="en-US" sz="1600" dirty="0" smtClean="0"/>
                        <a:t>ATEX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r>
                        <a:rPr lang="ru-RU" sz="1600" dirty="0" smtClean="0"/>
                        <a:t>Взрывозащищенное оборудование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https://ec.europa.eu/growth/single-market/european-standards/harmonised-standards/equipment-explosive-atmosphere_en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Заголовок 4"/>
          <p:cNvSpPr txBox="1">
            <a:spLocks/>
          </p:cNvSpPr>
          <p:nvPr/>
        </p:nvSpPr>
        <p:spPr>
          <a:xfrm>
            <a:off x="136171" y="434398"/>
            <a:ext cx="8820000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88571" y="586798"/>
            <a:ext cx="8820000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Общепромышленные требования 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2" descr="http://www.arestyre.com/images/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7259" y="4594965"/>
            <a:ext cx="1296387" cy="106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121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3274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40500"/>
              </p:ext>
            </p:extLst>
          </p:nvPr>
        </p:nvGraphicFramePr>
        <p:xfrm>
          <a:off x="251520" y="995949"/>
          <a:ext cx="8640960" cy="4663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40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4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Производство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Проектирование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Модуль 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Внутренний производственный контроль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Модуль А1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Внутренний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контроль производства и контролируемые испытания продукции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Модуль С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Соответствие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изделий испытанному образцу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Модуль 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Испытание образцов изделий по правилам Европейского Союза с привлечением третьей стороны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Модуль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</a:t>
                      </a:r>
                      <a:endParaRPr lang="ru-RU" sz="1400" b="1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Наличие системы обеспечения качества производства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1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Модуль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Е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Наличие системы обеспечения качества испытаний и контроль изделий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Модуль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F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Испытание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изделий третьей стороной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Модуль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G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Поштучное испытание изделий третьей стороной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Модуль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H</a:t>
                      </a:r>
                      <a:endParaRPr lang="ru-RU" sz="1400" b="1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Наличие системы обеспечения качества проектирования,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п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роизводства, испытаний и контроля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4A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5907454"/>
            <a:ext cx="8640960" cy="2465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Источник Решение № 768/2008/ЕС Европейского Парламента и Совета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51519" y="434398"/>
            <a:ext cx="8704651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Процедуры оценки соответствия 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08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529B8-A8D6-418C-AD87-D56BEFE811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29343" y="434398"/>
            <a:ext cx="8226828" cy="3062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100" b="1" dirty="0" smtClean="0">
                <a:latin typeface="Calibri" charset="0"/>
                <a:ea typeface="Calibri" charset="0"/>
                <a:cs typeface="Calibri" charset="0"/>
              </a:rPr>
              <a:t>Жизненный цикл СКУ, важных для безопасности по МЭК 61513</a:t>
            </a:r>
            <a:endParaRPr lang="ru-RU" sz="2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hteck 13"/>
          <p:cNvSpPr/>
          <p:nvPr/>
        </p:nvSpPr>
        <p:spPr>
          <a:xfrm>
            <a:off x="3883844" y="1008870"/>
            <a:ext cx="2026762" cy="46171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Спецификация требований к системе</a:t>
            </a:r>
            <a:endParaRPr lang="de-DE" sz="1400" b="1" dirty="0"/>
          </a:p>
        </p:txBody>
      </p:sp>
      <p:sp>
        <p:nvSpPr>
          <p:cNvPr id="8" name="Rechteck 13"/>
          <p:cNvSpPr/>
          <p:nvPr/>
        </p:nvSpPr>
        <p:spPr>
          <a:xfrm>
            <a:off x="4122449" y="1760535"/>
            <a:ext cx="1561914" cy="653143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Анализ пригодности</a:t>
            </a:r>
            <a:endParaRPr lang="de-DE" sz="1400" b="1" dirty="0"/>
          </a:p>
        </p:txBody>
      </p:sp>
      <p:sp>
        <p:nvSpPr>
          <p:cNvPr id="9" name="Rechteck 13"/>
          <p:cNvSpPr/>
          <p:nvPr/>
        </p:nvSpPr>
        <p:spPr>
          <a:xfrm>
            <a:off x="4122449" y="2703631"/>
            <a:ext cx="1561914" cy="65314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Спецификация на систему</a:t>
            </a:r>
            <a:endParaRPr lang="de-DE" sz="1400" b="1" dirty="0"/>
          </a:p>
        </p:txBody>
      </p:sp>
      <p:sp>
        <p:nvSpPr>
          <p:cNvPr id="10" name="Rechteck 13"/>
          <p:cNvSpPr/>
          <p:nvPr/>
        </p:nvSpPr>
        <p:spPr>
          <a:xfrm>
            <a:off x="3450210" y="3646727"/>
            <a:ext cx="2903456" cy="65314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Детальное проектирование и реализация системы</a:t>
            </a:r>
            <a:endParaRPr lang="de-DE" sz="1400" b="1" dirty="0"/>
          </a:p>
        </p:txBody>
      </p:sp>
      <p:sp>
        <p:nvSpPr>
          <p:cNvPr id="11" name="Rechteck 13"/>
          <p:cNvSpPr/>
          <p:nvPr/>
        </p:nvSpPr>
        <p:spPr>
          <a:xfrm>
            <a:off x="4122449" y="4589823"/>
            <a:ext cx="1561914" cy="65314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Интеграция системы</a:t>
            </a:r>
            <a:endParaRPr lang="de-DE" sz="1400" b="1" dirty="0"/>
          </a:p>
        </p:txBody>
      </p:sp>
      <p:sp>
        <p:nvSpPr>
          <p:cNvPr id="12" name="Rechteck 13"/>
          <p:cNvSpPr/>
          <p:nvPr/>
        </p:nvSpPr>
        <p:spPr>
          <a:xfrm>
            <a:off x="4122449" y="5511295"/>
            <a:ext cx="1561914" cy="65314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Валидация</a:t>
            </a:r>
            <a:r>
              <a:rPr lang="ru-RU" sz="1400" b="1" dirty="0" smtClean="0"/>
              <a:t> системы</a:t>
            </a:r>
            <a:endParaRPr lang="de-DE" sz="1400" b="1" dirty="0"/>
          </a:p>
        </p:txBody>
      </p:sp>
      <p:sp>
        <p:nvSpPr>
          <p:cNvPr id="13" name="Rechteck 13"/>
          <p:cNvSpPr/>
          <p:nvPr/>
        </p:nvSpPr>
        <p:spPr>
          <a:xfrm>
            <a:off x="1181286" y="1770378"/>
            <a:ext cx="1561914" cy="65314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Выбор платформы</a:t>
            </a:r>
            <a:endParaRPr lang="de-DE" sz="1400" b="1" dirty="0"/>
          </a:p>
        </p:txBody>
      </p:sp>
      <p:sp>
        <p:nvSpPr>
          <p:cNvPr id="14" name="Rechteck 13"/>
          <p:cNvSpPr/>
          <p:nvPr/>
        </p:nvSpPr>
        <p:spPr>
          <a:xfrm>
            <a:off x="1181286" y="3647560"/>
            <a:ext cx="1561914" cy="65314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Функциональная </a:t>
            </a:r>
            <a:r>
              <a:rPr lang="ru-RU" sz="1400" b="1" dirty="0" err="1" smtClean="0"/>
              <a:t>валидация</a:t>
            </a:r>
            <a:endParaRPr lang="de-DE" sz="1400" b="1" dirty="0"/>
          </a:p>
        </p:txBody>
      </p:sp>
      <p:sp>
        <p:nvSpPr>
          <p:cNvPr id="15" name="Rechteck 13"/>
          <p:cNvSpPr/>
          <p:nvPr/>
        </p:nvSpPr>
        <p:spPr>
          <a:xfrm>
            <a:off x="6107338" y="5511295"/>
            <a:ext cx="1561914" cy="65314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Внедрение системы</a:t>
            </a:r>
            <a:endParaRPr lang="de-DE" sz="1400" b="1" dirty="0"/>
          </a:p>
        </p:txBody>
      </p:sp>
      <p:sp>
        <p:nvSpPr>
          <p:cNvPr id="16" name="Rechteck 13"/>
          <p:cNvSpPr/>
          <p:nvPr/>
        </p:nvSpPr>
        <p:spPr>
          <a:xfrm>
            <a:off x="8092228" y="5511295"/>
            <a:ext cx="1561914" cy="65314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Модификация системы</a:t>
            </a:r>
            <a:endParaRPr lang="de-DE" sz="1400" b="1" dirty="0"/>
          </a:p>
        </p:txBody>
      </p:sp>
      <p:cxnSp>
        <p:nvCxnSpPr>
          <p:cNvPr id="17" name="Прямая со стрелкой 16"/>
          <p:cNvCxnSpPr>
            <a:stCxn id="7" idx="2"/>
            <a:endCxn id="8" idx="0"/>
          </p:cNvCxnSpPr>
          <p:nvPr/>
        </p:nvCxnSpPr>
        <p:spPr>
          <a:xfrm>
            <a:off x="4897225" y="1470582"/>
            <a:ext cx="6181" cy="2899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2"/>
            <a:endCxn id="9" idx="0"/>
          </p:cNvCxnSpPr>
          <p:nvPr/>
        </p:nvCxnSpPr>
        <p:spPr>
          <a:xfrm>
            <a:off x="4903406" y="2413678"/>
            <a:ext cx="0" cy="2899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2"/>
            <a:endCxn id="10" idx="0"/>
          </p:cNvCxnSpPr>
          <p:nvPr/>
        </p:nvCxnSpPr>
        <p:spPr>
          <a:xfrm flipH="1">
            <a:off x="4901938" y="3356774"/>
            <a:ext cx="1468" cy="2899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2"/>
            <a:endCxn id="11" idx="0"/>
          </p:cNvCxnSpPr>
          <p:nvPr/>
        </p:nvCxnSpPr>
        <p:spPr>
          <a:xfrm>
            <a:off x="4901938" y="4299870"/>
            <a:ext cx="1468" cy="2899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3" idx="3"/>
            <a:endCxn id="8" idx="1"/>
          </p:cNvCxnSpPr>
          <p:nvPr/>
        </p:nvCxnSpPr>
        <p:spPr>
          <a:xfrm flipV="1">
            <a:off x="2743200" y="2087107"/>
            <a:ext cx="1379249" cy="98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1" idx="2"/>
            <a:endCxn id="12" idx="0"/>
          </p:cNvCxnSpPr>
          <p:nvPr/>
        </p:nvCxnSpPr>
        <p:spPr>
          <a:xfrm>
            <a:off x="4903406" y="5242966"/>
            <a:ext cx="0" cy="2683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" idx="1"/>
            <a:endCxn id="14" idx="3"/>
          </p:cNvCxnSpPr>
          <p:nvPr/>
        </p:nvCxnSpPr>
        <p:spPr>
          <a:xfrm flipH="1">
            <a:off x="2743200" y="3973299"/>
            <a:ext cx="707010" cy="8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2" idx="3"/>
            <a:endCxn id="15" idx="1"/>
          </p:cNvCxnSpPr>
          <p:nvPr/>
        </p:nvCxnSpPr>
        <p:spPr>
          <a:xfrm>
            <a:off x="5684363" y="5837867"/>
            <a:ext cx="4229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5" idx="3"/>
            <a:endCxn id="16" idx="1"/>
          </p:cNvCxnSpPr>
          <p:nvPr/>
        </p:nvCxnSpPr>
        <p:spPr>
          <a:xfrm>
            <a:off x="7669252" y="5837867"/>
            <a:ext cx="4229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12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4162&quot;&gt;&lt;version val=&quot;2685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0&quot;&gt;&lt;elem m_fUsage=&quot;4.84245957267100024524E+00&quot;&gt;&lt;m_msothmcolidx val=&quot;0&quot;/&gt;&lt;m_rgb r=&quot;A6&quot; g=&quot;BE&quot; b=&quot;C6&quot;/&gt;&lt;m_nBrightness tagver0=&quot;26206&quot; tagname0=&quot;m_nBrightnessUNRECOGNIZED&quot; val=&quot;0&quot;/&gt;&lt;/elem&gt;&lt;elem m_fUsage=&quot;2.26461364192421532593E+00&quot;&gt;&lt;m_msothmcolidx val=&quot;0&quot;/&gt;&lt;m_rgb r=&quot;8C&quot; g=&quot;AB&quot; b=&quot;B5&quot;/&gt;&lt;m_nBrightness tagver0=&quot;26206&quot; tagname0=&quot;m_nBrightnessUNRECOGNIZED&quot; val=&quot;0&quot;/&gt;&lt;/elem&gt;&lt;elem m_fUsage=&quot;8.15519998857977101991E-01&quot;&gt;&lt;m_msothmcolidx val=&quot;0&quot;/&gt;&lt;m_rgb r=&quot;05&quot; g=&quot;4A&quot; b=&quot;60&quot;/&gt;&lt;m_nBrightness tagver0=&quot;26206&quot; tagname0=&quot;m_nBrightnessUNRECOGNIZED&quot; val=&quot;0&quot;/&gt;&lt;/elem&gt;&lt;elem m_fUsage=&quot;6.99249750499092659339E-01&quot;&gt;&lt;m_msothmcolidx val=&quot;0&quot;/&gt;&lt;m_rgb r=&quot;50&quot; g=&quot;72&quot; b=&quot;7C&quot;/&gt;&lt;m_nBrightness tagver0=&quot;26206&quot; tagname0=&quot;m_nBrightnessUNRECOGNIZED&quot; val=&quot;0&quot;/&gt;&lt;/elem&gt;&lt;elem m_fUsage=&quot;5.08997143590569467442E-01&quot;&gt;&lt;m_msothmcolidx val=&quot;0&quot;/&gt;&lt;m_rgb r=&quot;82&quot; g=&quot;A4&quot; b=&quot;AF&quot;/&gt;&lt;m_nBrightness tagver0=&quot;26206&quot; tagname0=&quot;m_nBrightnessUNRECOGNIZED&quot; val=&quot;0&quot;/&gt;&lt;/elem&gt;&lt;elem m_fUsage=&quot;1.09418989131512434110E-01&quot;&gt;&lt;m_msothmcolidx val=&quot;0&quot;/&gt;&lt;m_rgb r=&quot;0C&quot; g=&quot;98&quot; b=&quot;C7&quot;/&gt;&lt;m_nBrightness tagver0=&quot;26206&quot; tagname0=&quot;m_nBrightnessUNRECOGNIZED&quot; val=&quot;0&quot;/&gt;&lt;/elem&gt;&lt;elem m_fUsage=&quot;9.84770902183611934744E-02&quot;&gt;&lt;m_msothmcolidx val=&quot;0&quot;/&gt;&lt;m_rgb r=&quot;0A&quot; g=&quot;85&quot; b=&quot;AD&quot;/&gt;&lt;m_nBrightness tagver0=&quot;26206&quot; tagname0=&quot;m_nBrightnessUNRECOGNIZED&quot; val=&quot;0&quot;/&gt;&lt;/elem&gt;&lt;elem m_fUsage=&quot;7.97664430768725701837E-02&quot;&gt;&lt;m_msothmcolidx val=&quot;0&quot;/&gt;&lt;m_rgb r=&quot;40&quot; g=&quot;C8&quot; b=&quot;F4&quot;/&gt;&lt;m_nBrightness tagver0=&quot;26206&quot; tagname0=&quot;m_nBrightnessUNRECOGNIZED&quot; val=&quot;0&quot;/&gt;&lt;/elem&gt;&lt;elem m_fUsage=&quot;5.81497370030401097840E-02&quot;&gt;&lt;m_msothmcolidx val=&quot;0&quot;/&gt;&lt;m_rgb r=&quot;01&quot; g=&quot;69&quot; b=&quot;23&quot;/&gt;&lt;m_nBrightness tagver0=&quot;26206&quot; tagname0=&quot;m_nBrightnessUNRECOGNIZED&quot; val=&quot;0&quot;/&gt;&lt;/elem&gt;&lt;elem m_fUsage=&quot;5.23347633027360994995E-02&quot;&gt;&lt;m_msothmcolidx val=&quot;0&quot;/&gt;&lt;m_rgb r=&quot;FD&quot; g=&quot;C4&quot; b=&quot;0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.MABApQ3myDFMA_6.HPQ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2431</Words>
  <Application>Microsoft Office PowerPoint</Application>
  <PresentationFormat>A4-Papier (210 x 297 mm)</PresentationFormat>
  <Paragraphs>374</Paragraphs>
  <Slides>18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Calibri</vt:lpstr>
      <vt:lpstr>PT Sans</vt:lpstr>
      <vt:lpstr>Sylfaen</vt:lpstr>
      <vt:lpstr>Symbol</vt:lpstr>
      <vt:lpstr>Times New Roman</vt:lpstr>
      <vt:lpstr>Wingdings</vt:lpstr>
      <vt:lpstr>Тема Office</vt:lpstr>
      <vt:lpstr>think-cell Slide</vt:lpstr>
      <vt:lpstr>Требования к сертификации систем и компонентов АСУ ТП при реализации зарубежных проектов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Prime Bureau</dc:creator>
  <cp:lastModifiedBy>Irina Kazakova</cp:lastModifiedBy>
  <cp:revision>589</cp:revision>
  <cp:lastPrinted>2018-02-05T13:10:30Z</cp:lastPrinted>
  <dcterms:created xsi:type="dcterms:W3CDTF">2018-01-17T10:48:21Z</dcterms:created>
  <dcterms:modified xsi:type="dcterms:W3CDTF">2018-12-02T20:45:43Z</dcterms:modified>
</cp:coreProperties>
</file>